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7" d="100"/>
          <a:sy n="77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6537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33400" y="533400"/>
            <a:ext cx="17221200" cy="9220200"/>
          </a:xfrm>
          <a:prstGeom prst="rect">
            <a:avLst/>
          </a:prstGeom>
          <a:ln w="9525">
            <a:solidFill>
              <a:srgbClr val="B08A3E">
                <a:alpha val="35000"/>
              </a:srgbClr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1905000" y="1143000"/>
            <a:ext cx="293936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2100" dirty="0"/>
          </a:p>
        </p:txBody>
      </p:sp>
      <p:sp>
        <p:nvSpPr>
          <p:cNvPr id="5" name="Text 2"/>
          <p:cNvSpPr/>
          <p:nvPr/>
        </p:nvSpPr>
        <p:spPr>
          <a:xfrm>
            <a:off x="15655975" y="1619250"/>
            <a:ext cx="23172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2476500" y="8001000"/>
            <a:ext cx="2472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1650" dirty="0"/>
          </a:p>
        </p:txBody>
      </p:sp>
      <p:sp>
        <p:nvSpPr>
          <p:cNvPr id="7" name="Text 4"/>
          <p:cNvSpPr/>
          <p:nvPr/>
        </p:nvSpPr>
        <p:spPr>
          <a:xfrm>
            <a:off x="15974764" y="8496300"/>
            <a:ext cx="293936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2100" dirty="0"/>
          </a:p>
        </p:txBody>
      </p:sp>
      <p:sp>
        <p:nvSpPr>
          <p:cNvPr id="8" name="Text 5"/>
          <p:cNvSpPr/>
          <p:nvPr/>
        </p:nvSpPr>
        <p:spPr>
          <a:xfrm>
            <a:off x="6161994" y="2504926"/>
            <a:ext cx="5963863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kern="0" spc="756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HOGWARTS · AI · LABORATORY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7298353" y="3009751"/>
            <a:ext cx="3691295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650" kern="0" spc="528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호 그 와 트 · A I 실 험 실</a:t>
            </a:r>
            <a:endParaRPr lang="en-US" sz="1650" dirty="0"/>
          </a:p>
        </p:txBody>
      </p:sp>
      <p:sp>
        <p:nvSpPr>
          <p:cNvPr id="10" name="Text 7"/>
          <p:cNvSpPr/>
          <p:nvPr/>
        </p:nvSpPr>
        <p:spPr>
          <a:xfrm>
            <a:off x="5954280" y="3762226"/>
            <a:ext cx="6379440" cy="14766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sz="9600" b="1" kern="0" spc="-96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서재 만들기</a:t>
            </a:r>
            <a:endParaRPr lang="en-US" sz="9600" dirty="0"/>
          </a:p>
        </p:txBody>
      </p:sp>
      <p:sp>
        <p:nvSpPr>
          <p:cNvPr id="11" name="Text 8"/>
          <p:cNvSpPr/>
          <p:nvPr/>
        </p:nvSpPr>
        <p:spPr>
          <a:xfrm>
            <a:off x="9045476" y="5657999"/>
            <a:ext cx="197048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8028087" y="6305699"/>
            <a:ext cx="2231827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정보를 요리하다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7182148" y="7220099"/>
            <a:ext cx="1854101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650" kern="0" spc="33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 · MMXXVI</a:t>
            </a:r>
            <a:endParaRPr lang="en-US" sz="1650" dirty="0"/>
          </a:p>
        </p:txBody>
      </p:sp>
      <p:sp>
        <p:nvSpPr>
          <p:cNvPr id="14" name="Shape 11"/>
          <p:cNvSpPr/>
          <p:nvPr/>
        </p:nvSpPr>
        <p:spPr>
          <a:xfrm>
            <a:off x="9207698" y="7339161"/>
            <a:ext cx="38100" cy="38100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5" name="Text 12"/>
          <p:cNvSpPr/>
          <p:nvPr/>
        </p:nvSpPr>
        <p:spPr>
          <a:xfrm>
            <a:off x="9417248" y="7234386"/>
            <a:ext cx="1688604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350" kern="0" spc="54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심리상담연구소 심지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47750"/>
            <a:ext cx="2295376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IV · 활 용 예 시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상담자의 서재에서</a:t>
            </a:r>
            <a:endParaRPr lang="en-US" sz="4200" dirty="0"/>
          </a:p>
        </p:txBody>
      </p:sp>
      <p:sp>
        <p:nvSpPr>
          <p:cNvPr id="7" name="Text 3"/>
          <p:cNvSpPr/>
          <p:nvPr/>
        </p:nvSpPr>
        <p:spPr>
          <a:xfrm>
            <a:off x="1714500" y="2501950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이런 것들이 가능합니다.</a:t>
            </a:r>
            <a:endParaRPr lang="en-US" sz="2400" dirty="0"/>
          </a:p>
        </p:txBody>
      </p:sp>
      <p:sp>
        <p:nvSpPr>
          <p:cNvPr id="8" name="Shape 4"/>
          <p:cNvSpPr/>
          <p:nvPr/>
        </p:nvSpPr>
        <p:spPr>
          <a:xfrm>
            <a:off x="1714500" y="3340150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9" name="Shape 5"/>
          <p:cNvSpPr/>
          <p:nvPr/>
        </p:nvSpPr>
        <p:spPr>
          <a:xfrm>
            <a:off x="1714500" y="4590752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0" name="Text 6"/>
          <p:cNvSpPr/>
          <p:nvPr/>
        </p:nvSpPr>
        <p:spPr>
          <a:xfrm>
            <a:off x="1714500" y="3654475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</a:t>
            </a:r>
            <a:endParaRPr lang="en-US" sz="2400" dirty="0"/>
          </a:p>
        </p:txBody>
      </p:sp>
      <p:sp>
        <p:nvSpPr>
          <p:cNvPr id="11" name="Text 7"/>
          <p:cNvSpPr/>
          <p:nvPr/>
        </p:nvSpPr>
        <p:spPr>
          <a:xfrm>
            <a:off x="3048000" y="3540175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논문 10편을 올리고 →</a:t>
            </a:r>
            <a:endParaRPr lang="en-US" sz="2400" dirty="0"/>
          </a:p>
        </p:txBody>
      </p:sp>
      <p:sp>
        <p:nvSpPr>
          <p:cNvPr id="12" name="Text 8"/>
          <p:cNvSpPr/>
          <p:nvPr/>
        </p:nvSpPr>
        <p:spPr>
          <a:xfrm>
            <a:off x="3048000" y="4054525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"공통된 개입 전략이 뭔가요?"</a:t>
            </a:r>
            <a:endParaRPr lang="en-US" sz="1650" dirty="0"/>
          </a:p>
        </p:txBody>
      </p:sp>
      <p:sp>
        <p:nvSpPr>
          <p:cNvPr id="13" name="Shape 9"/>
          <p:cNvSpPr/>
          <p:nvPr/>
        </p:nvSpPr>
        <p:spPr>
          <a:xfrm>
            <a:off x="1714500" y="5841355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4" name="Text 10"/>
          <p:cNvSpPr/>
          <p:nvPr/>
        </p:nvSpPr>
        <p:spPr>
          <a:xfrm>
            <a:off x="1714500" y="4905077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2400" dirty="0"/>
          </a:p>
        </p:txBody>
      </p:sp>
      <p:sp>
        <p:nvSpPr>
          <p:cNvPr id="15" name="Text 11"/>
          <p:cNvSpPr/>
          <p:nvPr/>
        </p:nvSpPr>
        <p:spPr>
          <a:xfrm>
            <a:off x="3048000" y="4790777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강의안을 올리고 →</a:t>
            </a:r>
            <a:endParaRPr lang="en-US" sz="2400" dirty="0"/>
          </a:p>
        </p:txBody>
      </p:sp>
      <p:sp>
        <p:nvSpPr>
          <p:cNvPr id="16" name="Text 12"/>
          <p:cNvSpPr/>
          <p:nvPr/>
        </p:nvSpPr>
        <p:spPr>
          <a:xfrm>
            <a:off x="3048000" y="5305127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"이 내용을 부모 교육에 맞게 정리해 주세요"</a:t>
            </a:r>
            <a:endParaRPr lang="en-US" sz="1650" dirty="0"/>
          </a:p>
        </p:txBody>
      </p:sp>
      <p:sp>
        <p:nvSpPr>
          <p:cNvPr id="17" name="Shape 13"/>
          <p:cNvSpPr/>
          <p:nvPr/>
        </p:nvSpPr>
        <p:spPr>
          <a:xfrm>
            <a:off x="1714500" y="7091958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8" name="Text 14"/>
          <p:cNvSpPr/>
          <p:nvPr/>
        </p:nvSpPr>
        <p:spPr>
          <a:xfrm>
            <a:off x="1714500" y="6155680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2400" dirty="0"/>
          </a:p>
        </p:txBody>
      </p:sp>
      <p:sp>
        <p:nvSpPr>
          <p:cNvPr id="19" name="Text 15"/>
          <p:cNvSpPr/>
          <p:nvPr/>
        </p:nvSpPr>
        <p:spPr>
          <a:xfrm>
            <a:off x="3048000" y="6041380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책을 올리고 →</a:t>
            </a:r>
            <a:endParaRPr lang="en-US" sz="2400" dirty="0"/>
          </a:p>
        </p:txBody>
      </p:sp>
      <p:sp>
        <p:nvSpPr>
          <p:cNvPr id="20" name="Text 16"/>
          <p:cNvSpPr/>
          <p:nvPr/>
        </p:nvSpPr>
        <p:spPr>
          <a:xfrm>
            <a:off x="3048000" y="6555730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"아들러 관점에서 이 부분을 요약해 주세요"</a:t>
            </a:r>
            <a:endParaRPr lang="en-US" sz="1650" dirty="0"/>
          </a:p>
        </p:txBody>
      </p:sp>
      <p:sp>
        <p:nvSpPr>
          <p:cNvPr id="21" name="Text 17"/>
          <p:cNvSpPr/>
          <p:nvPr/>
        </p:nvSpPr>
        <p:spPr>
          <a:xfrm>
            <a:off x="1714500" y="7406283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IV</a:t>
            </a:r>
            <a:endParaRPr lang="en-US" sz="2400" dirty="0"/>
          </a:p>
        </p:txBody>
      </p:sp>
      <p:sp>
        <p:nvSpPr>
          <p:cNvPr id="22" name="Text 18"/>
          <p:cNvSpPr/>
          <p:nvPr/>
        </p:nvSpPr>
        <p:spPr>
          <a:xfrm>
            <a:off x="3048000" y="7291983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회의록을 올리고 →</a:t>
            </a:r>
            <a:endParaRPr lang="en-US" sz="2400" dirty="0"/>
          </a:p>
        </p:txBody>
      </p:sp>
      <p:sp>
        <p:nvSpPr>
          <p:cNvPr id="23" name="Text 19"/>
          <p:cNvSpPr/>
          <p:nvPr/>
        </p:nvSpPr>
        <p:spPr>
          <a:xfrm>
            <a:off x="3048000" y="7806333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"다음 회의에서 다뤄야 할 핵심은?"</a:t>
            </a:r>
            <a:endParaRPr lang="en-US" sz="1650" dirty="0"/>
          </a:p>
        </p:txBody>
      </p:sp>
      <p:sp>
        <p:nvSpPr>
          <p:cNvPr id="24" name="Shape 20"/>
          <p:cNvSpPr/>
          <p:nvPr/>
        </p:nvSpPr>
        <p:spPr>
          <a:xfrm>
            <a:off x="1714500" y="8475911"/>
            <a:ext cx="14859000" cy="827633"/>
          </a:xfrm>
          <a:prstGeom prst="rect">
            <a:avLst/>
          </a:prstGeom>
          <a:solidFill>
            <a:srgbClr val="B08A3E">
              <a:alpha val="7000"/>
            </a:srgbClr>
          </a:solidFill>
          <a:ln/>
        </p:spPr>
      </p:sp>
      <p:sp>
        <p:nvSpPr>
          <p:cNvPr id="25" name="Shape 21"/>
          <p:cNvSpPr/>
          <p:nvPr/>
        </p:nvSpPr>
        <p:spPr>
          <a:xfrm>
            <a:off x="1714500" y="8475911"/>
            <a:ext cx="19050" cy="827633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6" name="Text 22"/>
          <p:cNvSpPr/>
          <p:nvPr/>
        </p:nvSpPr>
        <p:spPr>
          <a:xfrm>
            <a:off x="2152650" y="8685461"/>
            <a:ext cx="14447520" cy="4466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내가 읽은 자료가 · 내가 원하는 방식으로 · </a:t>
            </a:r>
            <a:r>
              <a:rPr lang="en-US" sz="19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질문에 답합니다.</a:t>
            </a:r>
            <a:endParaRPr lang="en-US" sz="1950" dirty="0"/>
          </a:p>
        </p:txBody>
      </p:sp>
      <p:sp>
        <p:nvSpPr>
          <p:cNvPr id="27" name="Text 23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8" name="Text 24"/>
          <p:cNvSpPr/>
          <p:nvPr/>
        </p:nvSpPr>
        <p:spPr>
          <a:xfrm>
            <a:off x="16425714" y="9448800"/>
            <a:ext cx="223986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X</a:t>
            </a:r>
            <a:endParaRPr lang="en-US" sz="12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4893975" y="1428750"/>
            <a:ext cx="23172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1500" dirty="0"/>
          </a:p>
        </p:txBody>
      </p:sp>
      <p:sp>
        <p:nvSpPr>
          <p:cNvPr id="5" name="Text 1"/>
          <p:cNvSpPr/>
          <p:nvPr/>
        </p:nvSpPr>
        <p:spPr>
          <a:xfrm>
            <a:off x="1714500" y="1062038"/>
            <a:ext cx="38278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2250" dirty="0"/>
          </a:p>
        </p:txBody>
      </p:sp>
      <p:sp>
        <p:nvSpPr>
          <p:cNvPr id="6" name="Text 2"/>
          <p:cNvSpPr/>
          <p:nvPr/>
        </p:nvSpPr>
        <p:spPr>
          <a:xfrm>
            <a:off x="2192536" y="1047750"/>
            <a:ext cx="5838623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 · 시 연 · D E M O N S T R A T I O</a:t>
            </a:r>
            <a:endParaRPr lang="en-US" sz="1650" dirty="0"/>
          </a:p>
        </p:txBody>
      </p:sp>
      <p:sp>
        <p:nvSpPr>
          <p:cNvPr id="7" name="Text 3"/>
          <p:cNvSpPr/>
          <p:nvPr/>
        </p:nvSpPr>
        <p:spPr>
          <a:xfrm>
            <a:off x="8032552" y="1062038"/>
            <a:ext cx="38278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2250" dirty="0"/>
          </a:p>
        </p:txBody>
      </p:sp>
      <p:sp>
        <p:nvSpPr>
          <p:cNvPr id="8" name="Text 4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격려 카드 만들기</a:t>
            </a:r>
            <a:endParaRPr lang="en-US" sz="4200" dirty="0"/>
          </a:p>
        </p:txBody>
      </p:sp>
      <p:sp>
        <p:nvSpPr>
          <p:cNvPr id="9" name="Text 5"/>
          <p:cNvSpPr/>
          <p:nvPr/>
        </p:nvSpPr>
        <p:spPr>
          <a:xfrm>
            <a:off x="1714500" y="2501950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실제 화면을 함께 보겠습니다.</a:t>
            </a:r>
            <a:endParaRPr lang="en-US" sz="2400" dirty="0"/>
          </a:p>
        </p:txBody>
      </p:sp>
      <p:sp>
        <p:nvSpPr>
          <p:cNvPr id="10" name="Shape 6"/>
          <p:cNvSpPr/>
          <p:nvPr/>
        </p:nvSpPr>
        <p:spPr>
          <a:xfrm>
            <a:off x="1714500" y="3340150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1" name="Shape 7"/>
          <p:cNvSpPr/>
          <p:nvPr/>
        </p:nvSpPr>
        <p:spPr>
          <a:xfrm>
            <a:off x="1714500" y="4743152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2" name="Text 8"/>
          <p:cNvSpPr/>
          <p:nvPr/>
        </p:nvSpPr>
        <p:spPr>
          <a:xfrm>
            <a:off x="1714500" y="3730675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</a:t>
            </a:r>
            <a:endParaRPr lang="en-US" sz="2400" dirty="0"/>
          </a:p>
        </p:txBody>
      </p:sp>
      <p:sp>
        <p:nvSpPr>
          <p:cNvPr id="13" name="Text 9"/>
          <p:cNvSpPr/>
          <p:nvPr/>
        </p:nvSpPr>
        <p:spPr>
          <a:xfrm>
            <a:off x="3048000" y="3616375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NotebookLM 노트북 열기</a:t>
            </a:r>
            <a:endParaRPr lang="en-US" sz="2400" dirty="0"/>
          </a:p>
        </p:txBody>
      </p:sp>
      <p:sp>
        <p:nvSpPr>
          <p:cNvPr id="14" name="Text 10"/>
          <p:cNvSpPr/>
          <p:nvPr/>
        </p:nvSpPr>
        <p:spPr>
          <a:xfrm>
            <a:off x="3048000" y="4130725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연리지 자료 + 아들러 책 노트북</a:t>
            </a:r>
            <a:endParaRPr lang="en-US" sz="1650" dirty="0"/>
          </a:p>
        </p:txBody>
      </p:sp>
      <p:sp>
        <p:nvSpPr>
          <p:cNvPr id="15" name="Shape 11"/>
          <p:cNvSpPr/>
          <p:nvPr/>
        </p:nvSpPr>
        <p:spPr>
          <a:xfrm>
            <a:off x="1714500" y="6146155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6" name="Text 12"/>
          <p:cNvSpPr/>
          <p:nvPr/>
        </p:nvSpPr>
        <p:spPr>
          <a:xfrm>
            <a:off x="1714500" y="5133677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2400" dirty="0"/>
          </a:p>
        </p:txBody>
      </p:sp>
      <p:sp>
        <p:nvSpPr>
          <p:cNvPr id="17" name="Text 13"/>
          <p:cNvSpPr/>
          <p:nvPr/>
        </p:nvSpPr>
        <p:spPr>
          <a:xfrm>
            <a:off x="3048000" y="5019377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질문 입력</a:t>
            </a:r>
            <a:endParaRPr lang="en-US" sz="2400" dirty="0"/>
          </a:p>
        </p:txBody>
      </p:sp>
      <p:sp>
        <p:nvSpPr>
          <p:cNvPr id="18" name="Text 14"/>
          <p:cNvSpPr/>
          <p:nvPr/>
        </p:nvSpPr>
        <p:spPr>
          <a:xfrm>
            <a:off x="3048000" y="5533727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"부모가 아이에게 자주 하는 부정적인 말 10가지, 자신에게 하는 혼잣말 10가지를 격려의 언어로 바꿔주세요"</a:t>
            </a:r>
            <a:endParaRPr lang="en-US" sz="1650" dirty="0"/>
          </a:p>
        </p:txBody>
      </p:sp>
      <p:sp>
        <p:nvSpPr>
          <p:cNvPr id="19" name="Shape 15"/>
          <p:cNvSpPr/>
          <p:nvPr/>
        </p:nvSpPr>
        <p:spPr>
          <a:xfrm>
            <a:off x="1714500" y="7549158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20" name="Text 16"/>
          <p:cNvSpPr/>
          <p:nvPr/>
        </p:nvSpPr>
        <p:spPr>
          <a:xfrm>
            <a:off x="1714500" y="6536680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3048000" y="6422380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답변 확인</a:t>
            </a:r>
            <a:endParaRPr lang="en-US" sz="2400" dirty="0"/>
          </a:p>
        </p:txBody>
      </p:sp>
      <p:sp>
        <p:nvSpPr>
          <p:cNvPr id="22" name="Text 18"/>
          <p:cNvSpPr/>
          <p:nvPr/>
        </p:nvSpPr>
        <p:spPr>
          <a:xfrm>
            <a:off x="3048000" y="6936730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출처가 우리 자료임을 확인</a:t>
            </a:r>
            <a:endParaRPr lang="en-US" sz="1650" dirty="0"/>
          </a:p>
        </p:txBody>
      </p:sp>
      <p:sp>
        <p:nvSpPr>
          <p:cNvPr id="23" name="Text 19"/>
          <p:cNvSpPr/>
          <p:nvPr/>
        </p:nvSpPr>
        <p:spPr>
          <a:xfrm>
            <a:off x="1714500" y="7939683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IV</a:t>
            </a:r>
            <a:endParaRPr lang="en-US" sz="2400" dirty="0"/>
          </a:p>
        </p:txBody>
      </p:sp>
      <p:sp>
        <p:nvSpPr>
          <p:cNvPr id="24" name="Text 20"/>
          <p:cNvSpPr/>
          <p:nvPr/>
        </p:nvSpPr>
        <p:spPr>
          <a:xfrm>
            <a:off x="3048000" y="7825383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스터디 가이드 → 플래시카드 생성 → 함께 체험</a:t>
            </a:r>
            <a:endParaRPr lang="en-US" sz="2400" dirty="0"/>
          </a:p>
        </p:txBody>
      </p:sp>
      <p:sp>
        <p:nvSpPr>
          <p:cNvPr id="25" name="Text 21"/>
          <p:cNvSpPr/>
          <p:nvPr/>
        </p:nvSpPr>
        <p:spPr>
          <a:xfrm>
            <a:off x="3048000" y="8339733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이 카드, 연리지에서 바로 쓸 수 있습니다.</a:t>
            </a:r>
            <a:endParaRPr lang="en-US" sz="1650" dirty="0"/>
          </a:p>
        </p:txBody>
      </p:sp>
      <p:sp>
        <p:nvSpPr>
          <p:cNvPr id="26" name="Text 22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7" name="Text 23"/>
          <p:cNvSpPr/>
          <p:nvPr/>
        </p:nvSpPr>
        <p:spPr>
          <a:xfrm>
            <a:off x="16330613" y="9448800"/>
            <a:ext cx="31908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XI</a:t>
            </a:r>
            <a:endParaRPr lang="en-US" sz="12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47750"/>
            <a:ext cx="2549426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 · 웹 앱 맛 보 기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Claude가 만들어주는 도구</a:t>
            </a:r>
            <a:endParaRPr lang="en-US" sz="4200" dirty="0"/>
          </a:p>
        </p:txBody>
      </p:sp>
      <p:sp>
        <p:nvSpPr>
          <p:cNvPr id="7" name="Text 3"/>
          <p:cNvSpPr/>
          <p:nvPr/>
        </p:nvSpPr>
        <p:spPr>
          <a:xfrm>
            <a:off x="1714500" y="2540050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상담 현장에서 쓰는 것들을 직접 만들 수 있습니다.</a:t>
            </a:r>
            <a:endParaRPr lang="en-US" sz="2400" dirty="0"/>
          </a:p>
        </p:txBody>
      </p:sp>
      <p:sp>
        <p:nvSpPr>
          <p:cNvPr id="8" name="Shape 4"/>
          <p:cNvSpPr/>
          <p:nvPr/>
        </p:nvSpPr>
        <p:spPr>
          <a:xfrm>
            <a:off x="1714500" y="3416350"/>
            <a:ext cx="4775150" cy="4214217"/>
          </a:xfrm>
          <a:prstGeom prst="rect">
            <a:avLst/>
          </a:prstGeom>
          <a:solidFill>
            <a:srgbClr val="FFFCF4">
              <a:alpha val="70000"/>
            </a:srgbClr>
          </a:solidFill>
          <a:ln w="9525">
            <a:solidFill>
              <a:srgbClr val="2F4A2C">
                <a:alpha val="18000"/>
              </a:srgbClr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2143125" y="3921175"/>
            <a:ext cx="4035437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57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검 사 지</a:t>
            </a:r>
            <a:endParaRPr lang="en-US" sz="1275" dirty="0"/>
          </a:p>
        </p:txBody>
      </p:sp>
      <p:sp>
        <p:nvSpPr>
          <p:cNvPr id="10" name="Text 6"/>
          <p:cNvSpPr/>
          <p:nvPr/>
        </p:nvSpPr>
        <p:spPr>
          <a:xfrm>
            <a:off x="2143125" y="4359325"/>
            <a:ext cx="4035437" cy="937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00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심리 척도 검사지</a:t>
            </a:r>
            <a:endParaRPr lang="en-US" sz="3000" dirty="0"/>
          </a:p>
        </p:txBody>
      </p:sp>
      <p:sp>
        <p:nvSpPr>
          <p:cNvPr id="11" name="Text 7"/>
          <p:cNvSpPr/>
          <p:nvPr/>
        </p:nvSpPr>
        <p:spPr>
          <a:xfrm>
            <a:off x="2143125" y="5448746"/>
            <a:ext cx="4035437" cy="17150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8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문항을 입력하면 → 웹에서 바로 쓰는 검사 앱</a:t>
            </a:r>
            <a:endParaRPr lang="en-US" sz="1875" dirty="0"/>
          </a:p>
        </p:txBody>
      </p:sp>
      <p:sp>
        <p:nvSpPr>
          <p:cNvPr id="12" name="Shape 8"/>
          <p:cNvSpPr/>
          <p:nvPr/>
        </p:nvSpPr>
        <p:spPr>
          <a:xfrm>
            <a:off x="6756350" y="3416350"/>
            <a:ext cx="4775150" cy="4214217"/>
          </a:xfrm>
          <a:prstGeom prst="rect">
            <a:avLst/>
          </a:prstGeom>
          <a:solidFill>
            <a:srgbClr val="FFFAEB">
              <a:alpha val="72000"/>
            </a:srgbClr>
          </a:solidFill>
          <a:ln w="9525">
            <a:solidFill>
              <a:srgbClr val="B08A3E">
                <a:alpha val="35000"/>
              </a:srgbClr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7184975" y="3921175"/>
            <a:ext cx="4035437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57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신 청 · 예 약</a:t>
            </a:r>
            <a:endParaRPr lang="en-US" sz="1275" dirty="0"/>
          </a:p>
        </p:txBody>
      </p:sp>
      <p:sp>
        <p:nvSpPr>
          <p:cNvPr id="14" name="Text 10"/>
          <p:cNvSpPr/>
          <p:nvPr/>
        </p:nvSpPr>
        <p:spPr>
          <a:xfrm>
            <a:off x="7184975" y="4359325"/>
            <a:ext cx="4035437" cy="93702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00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신청 · 예약 폼</a:t>
            </a:r>
            <a:endParaRPr lang="en-US" sz="3000" dirty="0"/>
          </a:p>
        </p:txBody>
      </p:sp>
      <p:sp>
        <p:nvSpPr>
          <p:cNvPr id="15" name="Text 11"/>
          <p:cNvSpPr/>
          <p:nvPr/>
        </p:nvSpPr>
        <p:spPr>
          <a:xfrm>
            <a:off x="7184975" y="5448746"/>
            <a:ext cx="4035437" cy="17150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8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링크 하나로 → 참여자 신청을 받는 폼</a:t>
            </a:r>
            <a:endParaRPr lang="en-US" sz="1875" dirty="0"/>
          </a:p>
        </p:txBody>
      </p:sp>
      <p:sp>
        <p:nvSpPr>
          <p:cNvPr id="16" name="Shape 12"/>
          <p:cNvSpPr/>
          <p:nvPr/>
        </p:nvSpPr>
        <p:spPr>
          <a:xfrm>
            <a:off x="11798201" y="3416350"/>
            <a:ext cx="4775299" cy="4214217"/>
          </a:xfrm>
          <a:prstGeom prst="rect">
            <a:avLst/>
          </a:prstGeom>
          <a:solidFill>
            <a:srgbClr val="FFFCF4">
              <a:alpha val="70000"/>
            </a:srgbClr>
          </a:solidFill>
          <a:ln w="9525">
            <a:solidFill>
              <a:srgbClr val="2F4A2C">
                <a:alpha val="18000"/>
              </a:srgbClr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12226826" y="3921175"/>
            <a:ext cx="4035591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57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활 동 지</a:t>
            </a:r>
            <a:endParaRPr lang="en-US" sz="1275" dirty="0"/>
          </a:p>
        </p:txBody>
      </p:sp>
      <p:sp>
        <p:nvSpPr>
          <p:cNvPr id="18" name="Text 14"/>
          <p:cNvSpPr/>
          <p:nvPr/>
        </p:nvSpPr>
        <p:spPr>
          <a:xfrm>
            <a:off x="12226826" y="4359325"/>
            <a:ext cx="4035591" cy="4875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00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활동지</a:t>
            </a:r>
            <a:endParaRPr lang="en-US" sz="3000" dirty="0"/>
          </a:p>
        </p:txBody>
      </p:sp>
      <p:sp>
        <p:nvSpPr>
          <p:cNvPr id="19" name="Text 15"/>
          <p:cNvSpPr/>
          <p:nvPr/>
        </p:nvSpPr>
        <p:spPr>
          <a:xfrm>
            <a:off x="12226826" y="4999286"/>
            <a:ext cx="4035591" cy="216455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8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종이 대신 → 화면에서 작성하는 활동지</a:t>
            </a:r>
            <a:endParaRPr lang="en-US" sz="1875" dirty="0"/>
          </a:p>
        </p:txBody>
      </p:sp>
      <p:sp>
        <p:nvSpPr>
          <p:cNvPr id="20" name="Shape 16"/>
          <p:cNvSpPr/>
          <p:nvPr/>
        </p:nvSpPr>
        <p:spPr>
          <a:xfrm>
            <a:off x="1714500" y="7973467"/>
            <a:ext cx="14859000" cy="980033"/>
          </a:xfrm>
          <a:prstGeom prst="rect">
            <a:avLst/>
          </a:prstGeom>
          <a:solidFill>
            <a:srgbClr val="B08A3E">
              <a:alpha val="7000"/>
            </a:srgbClr>
          </a:solidFill>
          <a:ln/>
        </p:spPr>
      </p:sp>
      <p:sp>
        <p:nvSpPr>
          <p:cNvPr id="21" name="Shape 17"/>
          <p:cNvSpPr/>
          <p:nvPr/>
        </p:nvSpPr>
        <p:spPr>
          <a:xfrm>
            <a:off x="1714500" y="7973467"/>
            <a:ext cx="19050" cy="980033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2" name="Text 18"/>
          <p:cNvSpPr/>
          <p:nvPr/>
        </p:nvSpPr>
        <p:spPr>
          <a:xfrm>
            <a:off x="2152650" y="8259217"/>
            <a:ext cx="14447520" cy="4466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"Claude, 이런 검사지 만들어주세요" 한 줄이면 시작됩니다. → </a:t>
            </a:r>
            <a:r>
              <a:rPr lang="en-US" sz="19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5회기에서 직접 만들어봅니다.</a:t>
            </a:r>
            <a:endParaRPr lang="en-US" sz="1950" dirty="0"/>
          </a:p>
        </p:txBody>
      </p:sp>
      <p:sp>
        <p:nvSpPr>
          <p:cNvPr id="23" name="Text 19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4" name="Text 20"/>
          <p:cNvSpPr/>
          <p:nvPr/>
        </p:nvSpPr>
        <p:spPr>
          <a:xfrm>
            <a:off x="16235362" y="9448800"/>
            <a:ext cx="41433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XII</a:t>
            </a:r>
            <a:endParaRPr lang="en-US" sz="12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47750"/>
            <a:ext cx="5293053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 · 실 습 · E X E R C I T A T I O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서재 열기</a:t>
            </a:r>
            <a:endParaRPr lang="en-US" sz="4200" dirty="0"/>
          </a:p>
        </p:txBody>
      </p:sp>
      <p:sp>
        <p:nvSpPr>
          <p:cNvPr id="7" name="Shape 3"/>
          <p:cNvSpPr/>
          <p:nvPr/>
        </p:nvSpPr>
        <p:spPr>
          <a:xfrm>
            <a:off x="1714500" y="2540050"/>
            <a:ext cx="1940421" cy="457200"/>
          </a:xfrm>
          <a:prstGeom prst="rect">
            <a:avLst/>
          </a:prstGeom>
          <a:solidFill>
            <a:srgbClr val="FFFAEB">
              <a:alpha val="55000"/>
            </a:srgbClr>
          </a:solidFill>
          <a:ln w="9525">
            <a:solidFill>
              <a:srgbClr val="B08A3E">
                <a:alpha val="35000"/>
              </a:srgbClr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1933575" y="2625775"/>
            <a:ext cx="1578471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575" kern="0" spc="47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개인 작업 10분</a:t>
            </a:r>
            <a:endParaRPr lang="en-US" sz="1575" dirty="0"/>
          </a:p>
        </p:txBody>
      </p:sp>
      <p:sp>
        <p:nvSpPr>
          <p:cNvPr id="9" name="Shape 5"/>
          <p:cNvSpPr/>
          <p:nvPr/>
        </p:nvSpPr>
        <p:spPr>
          <a:xfrm>
            <a:off x="3788271" y="2540050"/>
            <a:ext cx="2306836" cy="457200"/>
          </a:xfrm>
          <a:prstGeom prst="rect">
            <a:avLst/>
          </a:prstGeom>
          <a:solidFill>
            <a:srgbClr val="FFFAEB">
              <a:alpha val="55000"/>
            </a:srgbClr>
          </a:solidFill>
          <a:ln w="9525">
            <a:solidFill>
              <a:srgbClr val="B08A3E">
                <a:alpha val="35000"/>
              </a:srgbClr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4007346" y="2625775"/>
            <a:ext cx="1944886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575" kern="0" spc="47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옆 사람과 나눔 5분</a:t>
            </a:r>
            <a:endParaRPr lang="en-US" sz="1575" dirty="0"/>
          </a:p>
        </p:txBody>
      </p:sp>
      <p:sp>
        <p:nvSpPr>
          <p:cNvPr id="11" name="Shape 7"/>
          <p:cNvSpPr/>
          <p:nvPr/>
        </p:nvSpPr>
        <p:spPr>
          <a:xfrm>
            <a:off x="1714500" y="3378250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2" name="Shape 8"/>
          <p:cNvSpPr/>
          <p:nvPr/>
        </p:nvSpPr>
        <p:spPr>
          <a:xfrm>
            <a:off x="1714500" y="4781252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3" name="Text 9"/>
          <p:cNvSpPr/>
          <p:nvPr/>
        </p:nvSpPr>
        <p:spPr>
          <a:xfrm>
            <a:off x="1714500" y="3768775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01</a:t>
            </a:r>
            <a:endParaRPr lang="en-US" sz="2400" dirty="0"/>
          </a:p>
        </p:txBody>
      </p:sp>
      <p:sp>
        <p:nvSpPr>
          <p:cNvPr id="14" name="Text 10"/>
          <p:cNvSpPr/>
          <p:nvPr/>
        </p:nvSpPr>
        <p:spPr>
          <a:xfrm>
            <a:off x="3048000" y="3654475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NotebookLM 접속 · 로그인</a:t>
            </a:r>
            <a:endParaRPr lang="en-US" sz="2400" dirty="0"/>
          </a:p>
        </p:txBody>
      </p:sp>
      <p:sp>
        <p:nvSpPr>
          <p:cNvPr id="15" name="Text 11"/>
          <p:cNvSpPr/>
          <p:nvPr/>
        </p:nvSpPr>
        <p:spPr>
          <a:xfrm>
            <a:off x="3048000" y="4168825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Google 계정으로 로그인</a:t>
            </a:r>
            <a:endParaRPr lang="en-US" sz="1650" dirty="0"/>
          </a:p>
        </p:txBody>
      </p:sp>
      <p:sp>
        <p:nvSpPr>
          <p:cNvPr id="16" name="Shape 12"/>
          <p:cNvSpPr/>
          <p:nvPr/>
        </p:nvSpPr>
        <p:spPr>
          <a:xfrm>
            <a:off x="1714500" y="5838527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7" name="Text 13"/>
          <p:cNvSpPr/>
          <p:nvPr/>
        </p:nvSpPr>
        <p:spPr>
          <a:xfrm>
            <a:off x="1714500" y="5171777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02</a:t>
            </a:r>
            <a:endParaRPr lang="en-US" sz="2400" dirty="0"/>
          </a:p>
        </p:txBody>
      </p:sp>
      <p:sp>
        <p:nvSpPr>
          <p:cNvPr id="18" name="Text 14"/>
          <p:cNvSpPr/>
          <p:nvPr/>
        </p:nvSpPr>
        <p:spPr>
          <a:xfrm>
            <a:off x="3048000" y="5057477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새 노트북 만들기</a:t>
            </a:r>
            <a:endParaRPr lang="en-US" sz="2400" dirty="0"/>
          </a:p>
        </p:txBody>
      </p:sp>
      <p:sp>
        <p:nvSpPr>
          <p:cNvPr id="19" name="Shape 15"/>
          <p:cNvSpPr/>
          <p:nvPr/>
        </p:nvSpPr>
        <p:spPr>
          <a:xfrm>
            <a:off x="1714500" y="7241530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20" name="Text 16"/>
          <p:cNvSpPr/>
          <p:nvPr/>
        </p:nvSpPr>
        <p:spPr>
          <a:xfrm>
            <a:off x="1714500" y="6229052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03</a:t>
            </a:r>
            <a:endParaRPr lang="en-US" sz="2400" dirty="0"/>
          </a:p>
        </p:txBody>
      </p:sp>
      <p:sp>
        <p:nvSpPr>
          <p:cNvPr id="21" name="Text 17"/>
          <p:cNvSpPr/>
          <p:nvPr/>
        </p:nvSpPr>
        <p:spPr>
          <a:xfrm>
            <a:off x="3048000" y="6114752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자료 1개 업로드</a:t>
            </a:r>
            <a:endParaRPr lang="en-US" sz="2400" dirty="0"/>
          </a:p>
        </p:txBody>
      </p:sp>
      <p:sp>
        <p:nvSpPr>
          <p:cNvPr id="22" name="Text 18"/>
          <p:cNvSpPr/>
          <p:nvPr/>
        </p:nvSpPr>
        <p:spPr>
          <a:xfrm>
            <a:off x="3048000" y="6629102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논문 · 강의안 · 책 일부 · 메모 — 무엇이든</a:t>
            </a:r>
            <a:endParaRPr lang="en-US" sz="1650" dirty="0"/>
          </a:p>
        </p:txBody>
      </p:sp>
      <p:sp>
        <p:nvSpPr>
          <p:cNvPr id="23" name="Shape 19"/>
          <p:cNvSpPr/>
          <p:nvPr/>
        </p:nvSpPr>
        <p:spPr>
          <a:xfrm>
            <a:off x="1714500" y="8298805"/>
            <a:ext cx="148590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24" name="Text 20"/>
          <p:cNvSpPr/>
          <p:nvPr/>
        </p:nvSpPr>
        <p:spPr>
          <a:xfrm>
            <a:off x="1714500" y="7632055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04</a:t>
            </a:r>
            <a:endParaRPr lang="en-US" sz="2400" dirty="0"/>
          </a:p>
        </p:txBody>
      </p:sp>
      <p:sp>
        <p:nvSpPr>
          <p:cNvPr id="25" name="Text 21"/>
          <p:cNvSpPr/>
          <p:nvPr/>
        </p:nvSpPr>
        <p:spPr>
          <a:xfrm>
            <a:off x="3048000" y="7517755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자동 요약 읽어보기</a:t>
            </a:r>
            <a:endParaRPr lang="en-US" sz="2400" dirty="0"/>
          </a:p>
        </p:txBody>
      </p:sp>
      <p:sp>
        <p:nvSpPr>
          <p:cNvPr id="26" name="Text 22"/>
          <p:cNvSpPr/>
          <p:nvPr/>
        </p:nvSpPr>
        <p:spPr>
          <a:xfrm>
            <a:off x="1714500" y="8689330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05</a:t>
            </a:r>
            <a:endParaRPr lang="en-US" sz="2400" dirty="0"/>
          </a:p>
        </p:txBody>
      </p:sp>
      <p:sp>
        <p:nvSpPr>
          <p:cNvPr id="27" name="Text 23"/>
          <p:cNvSpPr/>
          <p:nvPr/>
        </p:nvSpPr>
        <p:spPr>
          <a:xfrm>
            <a:off x="3048000" y="8575030"/>
            <a:ext cx="1393126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질문 1개 입력해보기</a:t>
            </a:r>
            <a:endParaRPr lang="en-US" sz="2400" dirty="0"/>
          </a:p>
        </p:txBody>
      </p:sp>
      <p:sp>
        <p:nvSpPr>
          <p:cNvPr id="28" name="Text 24"/>
          <p:cNvSpPr/>
          <p:nvPr/>
        </p:nvSpPr>
        <p:spPr>
          <a:xfrm>
            <a:off x="3048000" y="9089380"/>
            <a:ext cx="13931265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예: "이 자료의 핵심 주제는 무엇인가요?"</a:t>
            </a:r>
            <a:endParaRPr lang="en-US" sz="1650" dirty="0"/>
          </a:p>
        </p:txBody>
      </p:sp>
      <p:sp>
        <p:nvSpPr>
          <p:cNvPr id="29" name="Text 25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30" name="Text 26"/>
          <p:cNvSpPr/>
          <p:nvPr/>
        </p:nvSpPr>
        <p:spPr>
          <a:xfrm>
            <a:off x="16140113" y="9448800"/>
            <a:ext cx="509587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XIII</a:t>
            </a:r>
            <a:endParaRPr lang="en-US" sz="12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5212764" y="1333500"/>
            <a:ext cx="293936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2100" dirty="0"/>
          </a:p>
        </p:txBody>
      </p:sp>
      <p:sp>
        <p:nvSpPr>
          <p:cNvPr id="5" name="Text 1"/>
          <p:cNvSpPr/>
          <p:nvPr/>
        </p:nvSpPr>
        <p:spPr>
          <a:xfrm>
            <a:off x="2667000" y="7715250"/>
            <a:ext cx="247204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7" name="Text 3"/>
          <p:cNvSpPr/>
          <p:nvPr/>
        </p:nvSpPr>
        <p:spPr>
          <a:xfrm>
            <a:off x="2072580" y="1047750"/>
            <a:ext cx="3188647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VI · 마 무 리 · FINIS</a:t>
            </a:r>
            <a:endParaRPr lang="en-US" sz="1650" dirty="0"/>
          </a:p>
        </p:txBody>
      </p:sp>
      <p:sp>
        <p:nvSpPr>
          <p:cNvPr id="8" name="Text 4"/>
          <p:cNvSpPr/>
          <p:nvPr/>
        </p:nvSpPr>
        <p:spPr>
          <a:xfrm>
            <a:off x="5339804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9" name="Text 5"/>
          <p:cNvSpPr/>
          <p:nvPr/>
        </p:nvSpPr>
        <p:spPr>
          <a:xfrm>
            <a:off x="1714500" y="3099197"/>
            <a:ext cx="14716125" cy="2324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3750" b="1" kern="0" spc="-19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지식은 살아있을 때 의미가 있습니다. 서랍 속에서 잠든 자료를 꺼내는 것, </a:t>
            </a:r>
            <a:r>
              <a:rPr lang="en-US" sz="3750" b="1" kern="0" spc="-19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그것이 오늘 우리가 한 일입니다.</a:t>
            </a:r>
            <a:endParaRPr lang="en-US" sz="3750" dirty="0"/>
          </a:p>
        </p:txBody>
      </p:sp>
      <p:sp>
        <p:nvSpPr>
          <p:cNvPr id="10" name="Shape 6"/>
          <p:cNvSpPr/>
          <p:nvPr/>
        </p:nvSpPr>
        <p:spPr>
          <a:xfrm>
            <a:off x="1714500" y="5842397"/>
            <a:ext cx="4572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1" name="Text 7"/>
          <p:cNvSpPr/>
          <p:nvPr/>
        </p:nvSpPr>
        <p:spPr>
          <a:xfrm>
            <a:off x="2343150" y="5689997"/>
            <a:ext cx="1511647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33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트 리 · 심 지</a:t>
            </a:r>
            <a:endParaRPr lang="en-US" sz="1650" dirty="0"/>
          </a:p>
        </p:txBody>
      </p:sp>
      <p:sp>
        <p:nvSpPr>
          <p:cNvPr id="12" name="Shape 8"/>
          <p:cNvSpPr/>
          <p:nvPr/>
        </p:nvSpPr>
        <p:spPr>
          <a:xfrm>
            <a:off x="1714500" y="7436644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3" name="Text 9"/>
          <p:cNvSpPr/>
          <p:nvPr/>
        </p:nvSpPr>
        <p:spPr>
          <a:xfrm>
            <a:off x="1714500" y="8123634"/>
            <a:ext cx="4918405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kern="0" spc="30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MISSIO · 이번 주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1714500" y="8485584"/>
            <a:ext cx="4918405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54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작업실 미션</a:t>
            </a:r>
            <a:endParaRPr lang="en-US" sz="1350" dirty="0"/>
          </a:p>
        </p:txBody>
      </p:sp>
      <p:sp>
        <p:nvSpPr>
          <p:cNvPr id="15" name="Text 11"/>
          <p:cNvSpPr/>
          <p:nvPr/>
        </p:nvSpPr>
        <p:spPr>
          <a:xfrm>
            <a:off x="7023050" y="7903369"/>
            <a:ext cx="192435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33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</a:t>
            </a:r>
            <a:endParaRPr lang="en-US" sz="1650" dirty="0"/>
          </a:p>
        </p:txBody>
      </p:sp>
      <p:sp>
        <p:nvSpPr>
          <p:cNvPr id="16" name="Text 12"/>
          <p:cNvSpPr/>
          <p:nvPr/>
        </p:nvSpPr>
        <p:spPr>
          <a:xfrm>
            <a:off x="7291685" y="7903369"/>
            <a:ext cx="2792998" cy="738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5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NotebookLM에 내 자료 2개 이상 올리기</a:t>
            </a:r>
            <a:endParaRPr lang="en-US" sz="1575" dirty="0"/>
          </a:p>
        </p:txBody>
      </p:sp>
      <p:sp>
        <p:nvSpPr>
          <p:cNvPr id="17" name="Text 13"/>
          <p:cNvSpPr/>
          <p:nvPr/>
        </p:nvSpPr>
        <p:spPr>
          <a:xfrm>
            <a:off x="10308134" y="7903369"/>
            <a:ext cx="308521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33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1650" dirty="0"/>
          </a:p>
        </p:txBody>
      </p:sp>
      <p:sp>
        <p:nvSpPr>
          <p:cNvPr id="18" name="Text 14"/>
          <p:cNvSpPr/>
          <p:nvPr/>
        </p:nvSpPr>
        <p:spPr>
          <a:xfrm>
            <a:off x="10692854" y="7903369"/>
            <a:ext cx="1919436" cy="388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5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질문 3개 이상 해보기</a:t>
            </a:r>
            <a:endParaRPr lang="en-US" sz="1575" dirty="0"/>
          </a:p>
        </p:txBody>
      </p:sp>
      <p:sp>
        <p:nvSpPr>
          <p:cNvPr id="19" name="Text 15"/>
          <p:cNvSpPr/>
          <p:nvPr/>
        </p:nvSpPr>
        <p:spPr>
          <a:xfrm>
            <a:off x="13593217" y="7903369"/>
            <a:ext cx="424607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33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1650" dirty="0"/>
          </a:p>
        </p:txBody>
      </p:sp>
      <p:sp>
        <p:nvSpPr>
          <p:cNvPr id="20" name="Text 16"/>
          <p:cNvSpPr/>
          <p:nvPr/>
        </p:nvSpPr>
        <p:spPr>
          <a:xfrm>
            <a:off x="14094023" y="7903369"/>
            <a:ext cx="2555677" cy="108823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5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가장 유용했던 답변을 Collective LAB에 나눠주세요</a:t>
            </a:r>
            <a:endParaRPr lang="en-US" sz="1575" dirty="0"/>
          </a:p>
        </p:txBody>
      </p:sp>
      <p:sp>
        <p:nvSpPr>
          <p:cNvPr id="21" name="Text 17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2" name="Text 18"/>
          <p:cNvSpPr/>
          <p:nvPr/>
        </p:nvSpPr>
        <p:spPr>
          <a:xfrm>
            <a:off x="15540335" y="9448800"/>
            <a:ext cx="1109365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XIV · FIN</a:t>
            </a:r>
            <a:endParaRPr lang="en-US" sz="12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47750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52513"/>
            <a:ext cx="1126927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INDEX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3294757" y="1047750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7" name="Shape 3"/>
          <p:cNvSpPr/>
          <p:nvPr/>
        </p:nvSpPr>
        <p:spPr>
          <a:xfrm>
            <a:off x="1714500" y="2271713"/>
            <a:ext cx="10800000" cy="7200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8" name="Text 4"/>
          <p:cNvSpPr/>
          <p:nvPr/>
        </p:nvSpPr>
        <p:spPr>
          <a:xfrm>
            <a:off x="1790700" y="2566988"/>
            <a:ext cx="112395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338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</a:t>
            </a:r>
            <a:endParaRPr lang="en-US" sz="2250" dirty="0"/>
          </a:p>
        </p:txBody>
      </p:sp>
      <p:sp>
        <p:nvSpPr>
          <p:cNvPr id="9" name="Text 5"/>
          <p:cNvSpPr/>
          <p:nvPr/>
        </p:nvSpPr>
        <p:spPr>
          <a:xfrm>
            <a:off x="3219450" y="2490788"/>
            <a:ext cx="12735427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2회기 나눔</a:t>
            </a:r>
            <a:endParaRPr lang="en-US" sz="2400" dirty="0"/>
          </a:p>
        </p:txBody>
      </p:sp>
      <p:sp>
        <p:nvSpPr>
          <p:cNvPr id="10" name="Text 6"/>
          <p:cNvSpPr/>
          <p:nvPr/>
        </p:nvSpPr>
        <p:spPr>
          <a:xfrm>
            <a:off x="10335542" y="2619375"/>
            <a:ext cx="1252599" cy="3190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65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 S 03</a:t>
            </a:r>
            <a:endParaRPr lang="en-US" sz="1650" dirty="0"/>
          </a:p>
        </p:txBody>
      </p:sp>
      <p:sp>
        <p:nvSpPr>
          <p:cNvPr id="11" name="Shape 7"/>
          <p:cNvSpPr/>
          <p:nvPr/>
        </p:nvSpPr>
        <p:spPr>
          <a:xfrm>
            <a:off x="1714500" y="3157538"/>
            <a:ext cx="10800000" cy="7200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2" name="Text 8"/>
          <p:cNvSpPr/>
          <p:nvPr/>
        </p:nvSpPr>
        <p:spPr>
          <a:xfrm>
            <a:off x="1790700" y="3452813"/>
            <a:ext cx="112395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338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2250" dirty="0"/>
          </a:p>
        </p:txBody>
      </p:sp>
      <p:sp>
        <p:nvSpPr>
          <p:cNvPr id="13" name="Text 9"/>
          <p:cNvSpPr/>
          <p:nvPr/>
        </p:nvSpPr>
        <p:spPr>
          <a:xfrm>
            <a:off x="3219450" y="3376613"/>
            <a:ext cx="12499509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서재란 무엇인가</a:t>
            </a:r>
            <a:endParaRPr lang="en-US" sz="2400" dirty="0"/>
          </a:p>
        </p:txBody>
      </p:sp>
      <p:sp>
        <p:nvSpPr>
          <p:cNvPr id="14" name="Text 10"/>
          <p:cNvSpPr/>
          <p:nvPr/>
        </p:nvSpPr>
        <p:spPr>
          <a:xfrm>
            <a:off x="9864094" y="3505200"/>
            <a:ext cx="1724048" cy="3190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65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 S 04·05</a:t>
            </a:r>
            <a:endParaRPr lang="en-US" sz="1650" dirty="0"/>
          </a:p>
        </p:txBody>
      </p:sp>
      <p:sp>
        <p:nvSpPr>
          <p:cNvPr id="15" name="Shape 11"/>
          <p:cNvSpPr/>
          <p:nvPr/>
        </p:nvSpPr>
        <p:spPr>
          <a:xfrm>
            <a:off x="1714500" y="4043363"/>
            <a:ext cx="10800000" cy="7200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6" name="Text 12"/>
          <p:cNvSpPr/>
          <p:nvPr/>
        </p:nvSpPr>
        <p:spPr>
          <a:xfrm>
            <a:off x="1790700" y="4338638"/>
            <a:ext cx="112395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338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2250" dirty="0"/>
          </a:p>
        </p:txBody>
      </p:sp>
      <p:sp>
        <p:nvSpPr>
          <p:cNvPr id="17" name="Text 13"/>
          <p:cNvSpPr/>
          <p:nvPr/>
        </p:nvSpPr>
        <p:spPr>
          <a:xfrm>
            <a:off x="3219450" y="4262438"/>
            <a:ext cx="122646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세 가지 도구</a:t>
            </a:r>
            <a:endParaRPr lang="en-US" sz="2400" dirty="0"/>
          </a:p>
        </p:txBody>
      </p:sp>
      <p:sp>
        <p:nvSpPr>
          <p:cNvPr id="18" name="Text 14"/>
          <p:cNvSpPr/>
          <p:nvPr/>
        </p:nvSpPr>
        <p:spPr>
          <a:xfrm>
            <a:off x="3219450" y="4738688"/>
            <a:ext cx="12264664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딥서치 · NotebookLM · Obsidian</a:t>
            </a:r>
            <a:endParaRPr lang="en-US" sz="1650" dirty="0"/>
          </a:p>
        </p:txBody>
      </p:sp>
      <p:sp>
        <p:nvSpPr>
          <p:cNvPr id="19" name="Text 15"/>
          <p:cNvSpPr/>
          <p:nvPr/>
        </p:nvSpPr>
        <p:spPr>
          <a:xfrm>
            <a:off x="9394792" y="4391025"/>
            <a:ext cx="2193350" cy="3190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65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 S 06·07·08</a:t>
            </a:r>
            <a:endParaRPr lang="en-US" sz="1650" dirty="0"/>
          </a:p>
        </p:txBody>
      </p:sp>
      <p:sp>
        <p:nvSpPr>
          <p:cNvPr id="20" name="Shape 16"/>
          <p:cNvSpPr/>
          <p:nvPr/>
        </p:nvSpPr>
        <p:spPr>
          <a:xfrm>
            <a:off x="1714500" y="5243513"/>
            <a:ext cx="10800000" cy="7200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21" name="Text 17"/>
          <p:cNvSpPr/>
          <p:nvPr/>
        </p:nvSpPr>
        <p:spPr>
          <a:xfrm>
            <a:off x="1790700" y="5538788"/>
            <a:ext cx="112395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338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IV</a:t>
            </a:r>
            <a:endParaRPr lang="en-US" sz="2250" dirty="0"/>
          </a:p>
        </p:txBody>
      </p:sp>
      <p:sp>
        <p:nvSpPr>
          <p:cNvPr id="22" name="Text 18"/>
          <p:cNvSpPr/>
          <p:nvPr/>
        </p:nvSpPr>
        <p:spPr>
          <a:xfrm>
            <a:off x="3219450" y="5462588"/>
            <a:ext cx="12518057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잠든 자료를 깨우는 AI</a:t>
            </a:r>
            <a:endParaRPr lang="en-US" sz="2400" dirty="0"/>
          </a:p>
        </p:txBody>
      </p:sp>
      <p:sp>
        <p:nvSpPr>
          <p:cNvPr id="23" name="Text 19"/>
          <p:cNvSpPr/>
          <p:nvPr/>
        </p:nvSpPr>
        <p:spPr>
          <a:xfrm>
            <a:off x="3219450" y="5938838"/>
            <a:ext cx="12518057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NotebookLM 깊게 보기</a:t>
            </a:r>
            <a:endParaRPr lang="en-US" sz="1650" dirty="0"/>
          </a:p>
        </p:txBody>
      </p:sp>
      <p:sp>
        <p:nvSpPr>
          <p:cNvPr id="24" name="Text 20"/>
          <p:cNvSpPr/>
          <p:nvPr/>
        </p:nvSpPr>
        <p:spPr>
          <a:xfrm>
            <a:off x="9901161" y="5591175"/>
            <a:ext cx="1686980" cy="3190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65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 S 09·10</a:t>
            </a:r>
            <a:endParaRPr lang="en-US" sz="1650" dirty="0"/>
          </a:p>
        </p:txBody>
      </p:sp>
      <p:sp>
        <p:nvSpPr>
          <p:cNvPr id="25" name="Shape 21"/>
          <p:cNvSpPr/>
          <p:nvPr/>
        </p:nvSpPr>
        <p:spPr>
          <a:xfrm>
            <a:off x="1714500" y="6443663"/>
            <a:ext cx="10800000" cy="7200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26" name="Text 22"/>
          <p:cNvSpPr/>
          <p:nvPr/>
        </p:nvSpPr>
        <p:spPr>
          <a:xfrm>
            <a:off x="1790700" y="6738938"/>
            <a:ext cx="112395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338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</a:t>
            </a:r>
            <a:endParaRPr lang="en-US" sz="2250" dirty="0"/>
          </a:p>
        </p:txBody>
      </p:sp>
      <p:sp>
        <p:nvSpPr>
          <p:cNvPr id="27" name="Text 23"/>
          <p:cNvSpPr/>
          <p:nvPr/>
        </p:nvSpPr>
        <p:spPr>
          <a:xfrm>
            <a:off x="3219450" y="6662738"/>
            <a:ext cx="1241412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시연 · 실습</a:t>
            </a:r>
            <a:endParaRPr lang="en-US" sz="2400" dirty="0"/>
          </a:p>
        </p:txBody>
      </p:sp>
      <p:sp>
        <p:nvSpPr>
          <p:cNvPr id="28" name="Text 24"/>
          <p:cNvSpPr/>
          <p:nvPr/>
        </p:nvSpPr>
        <p:spPr>
          <a:xfrm>
            <a:off x="9693466" y="6791325"/>
            <a:ext cx="1894675" cy="3190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65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 S 11·12·13</a:t>
            </a:r>
            <a:endParaRPr lang="en-US" sz="1650" dirty="0"/>
          </a:p>
        </p:txBody>
      </p:sp>
      <p:sp>
        <p:nvSpPr>
          <p:cNvPr id="29" name="Shape 25"/>
          <p:cNvSpPr/>
          <p:nvPr/>
        </p:nvSpPr>
        <p:spPr>
          <a:xfrm>
            <a:off x="1714500" y="8215313"/>
            <a:ext cx="10800000" cy="7200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30" name="Shape 26"/>
          <p:cNvSpPr/>
          <p:nvPr/>
        </p:nvSpPr>
        <p:spPr>
          <a:xfrm>
            <a:off x="1714500" y="7329488"/>
            <a:ext cx="10800000" cy="7200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31" name="Text 27"/>
          <p:cNvSpPr/>
          <p:nvPr/>
        </p:nvSpPr>
        <p:spPr>
          <a:xfrm>
            <a:off x="1790700" y="7624762"/>
            <a:ext cx="112395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250" kern="0" spc="338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VI</a:t>
            </a:r>
            <a:endParaRPr lang="en-US" sz="2250" dirty="0"/>
          </a:p>
        </p:txBody>
      </p:sp>
      <p:sp>
        <p:nvSpPr>
          <p:cNvPr id="32" name="Text 28"/>
          <p:cNvSpPr/>
          <p:nvPr/>
        </p:nvSpPr>
        <p:spPr>
          <a:xfrm>
            <a:off x="3219450" y="7548563"/>
            <a:ext cx="12749683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마무리</a:t>
            </a:r>
            <a:endParaRPr lang="en-US" sz="2400" dirty="0"/>
          </a:p>
        </p:txBody>
      </p:sp>
      <p:sp>
        <p:nvSpPr>
          <p:cNvPr id="33" name="Text 29"/>
          <p:cNvSpPr/>
          <p:nvPr/>
        </p:nvSpPr>
        <p:spPr>
          <a:xfrm>
            <a:off x="10364032" y="7677149"/>
            <a:ext cx="1224110" cy="3190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165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 S 14</a:t>
            </a:r>
            <a:endParaRPr lang="en-US" sz="1650" dirty="0"/>
          </a:p>
        </p:txBody>
      </p:sp>
      <p:sp>
        <p:nvSpPr>
          <p:cNvPr id="34" name="Text 30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35" name="Text 31"/>
          <p:cNvSpPr/>
          <p:nvPr/>
        </p:nvSpPr>
        <p:spPr>
          <a:xfrm>
            <a:off x="16383000" y="9448800"/>
            <a:ext cx="26670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12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47750"/>
            <a:ext cx="1264890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 · 나 눔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공방 만들기 이후</a:t>
            </a:r>
            <a:endParaRPr lang="en-US" sz="4200" dirty="0"/>
          </a:p>
        </p:txBody>
      </p:sp>
      <p:sp>
        <p:nvSpPr>
          <p:cNvPr id="7" name="Text 3"/>
          <p:cNvSpPr/>
          <p:nvPr/>
        </p:nvSpPr>
        <p:spPr>
          <a:xfrm>
            <a:off x="1714500" y="2540050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지난 일주일, 어떠셨나요?</a:t>
            </a:r>
            <a:endParaRPr lang="en-US" sz="2400" dirty="0"/>
          </a:p>
        </p:txBody>
      </p:sp>
      <p:sp>
        <p:nvSpPr>
          <p:cNvPr id="8" name="Shape 4"/>
          <p:cNvSpPr/>
          <p:nvPr/>
        </p:nvSpPr>
        <p:spPr>
          <a:xfrm>
            <a:off x="1714500" y="4536728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9" name="Shape 5"/>
          <p:cNvSpPr/>
          <p:nvPr/>
        </p:nvSpPr>
        <p:spPr>
          <a:xfrm>
            <a:off x="1933575" y="5035302"/>
            <a:ext cx="133350" cy="133350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0" name="Text 6"/>
          <p:cNvSpPr/>
          <p:nvPr/>
        </p:nvSpPr>
        <p:spPr>
          <a:xfrm>
            <a:off x="2628900" y="4851053"/>
            <a:ext cx="14362938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5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공방을 꾸며보셨나요?</a:t>
            </a:r>
            <a:endParaRPr lang="en-US" sz="2550" dirty="0"/>
          </a:p>
        </p:txBody>
      </p:sp>
      <p:sp>
        <p:nvSpPr>
          <p:cNvPr id="11" name="Shape 7"/>
          <p:cNvSpPr/>
          <p:nvPr/>
        </p:nvSpPr>
        <p:spPr>
          <a:xfrm>
            <a:off x="1714500" y="5657701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2" name="Shape 8"/>
          <p:cNvSpPr/>
          <p:nvPr/>
        </p:nvSpPr>
        <p:spPr>
          <a:xfrm>
            <a:off x="1933575" y="6156275"/>
            <a:ext cx="133350" cy="133350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3" name="Text 9"/>
          <p:cNvSpPr/>
          <p:nvPr/>
        </p:nvSpPr>
        <p:spPr>
          <a:xfrm>
            <a:off x="2628900" y="5972026"/>
            <a:ext cx="14362938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5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Claude와 어떤 작업을 해보셨나요?</a:t>
            </a:r>
            <a:endParaRPr lang="en-US" sz="2550" dirty="0"/>
          </a:p>
        </p:txBody>
      </p:sp>
      <p:sp>
        <p:nvSpPr>
          <p:cNvPr id="14" name="Shape 10"/>
          <p:cNvSpPr/>
          <p:nvPr/>
        </p:nvSpPr>
        <p:spPr>
          <a:xfrm>
            <a:off x="1714500" y="7899648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5" name="Shape 11"/>
          <p:cNvSpPr/>
          <p:nvPr/>
        </p:nvSpPr>
        <p:spPr>
          <a:xfrm>
            <a:off x="1714500" y="6778675"/>
            <a:ext cx="148590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6" name="Shape 12"/>
          <p:cNvSpPr/>
          <p:nvPr/>
        </p:nvSpPr>
        <p:spPr>
          <a:xfrm>
            <a:off x="1933575" y="7277249"/>
            <a:ext cx="133350" cy="133350"/>
          </a:xfrm>
          <a:prstGeom prst="ellipse">
            <a:avLst/>
          </a:prstGeom>
          <a:solidFill>
            <a:srgbClr val="B08A3E"/>
          </a:solidFill>
          <a:ln/>
        </p:spPr>
      </p:sp>
      <p:sp>
        <p:nvSpPr>
          <p:cNvPr id="17" name="Text 13"/>
          <p:cNvSpPr/>
          <p:nvPr/>
        </p:nvSpPr>
        <p:spPr>
          <a:xfrm>
            <a:off x="2628900" y="7093000"/>
            <a:ext cx="14362938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5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예상과 달랐던 순간이 있었다면?</a:t>
            </a:r>
            <a:endParaRPr lang="en-US" sz="2550" dirty="0"/>
          </a:p>
        </p:txBody>
      </p:sp>
      <p:sp>
        <p:nvSpPr>
          <p:cNvPr id="18" name="Text 14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19" name="Text 15"/>
          <p:cNvSpPr/>
          <p:nvPr/>
        </p:nvSpPr>
        <p:spPr>
          <a:xfrm>
            <a:off x="16287750" y="9448800"/>
            <a:ext cx="36195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12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5037891" y="7477125"/>
            <a:ext cx="27830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95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1950" dirty="0"/>
          </a:p>
        </p:txBody>
      </p:sp>
      <p:sp>
        <p:nvSpPr>
          <p:cNvPr id="5" name="Text 1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6" name="Text 2"/>
          <p:cNvSpPr/>
          <p:nvPr/>
        </p:nvSpPr>
        <p:spPr>
          <a:xfrm>
            <a:off x="2072580" y="1047750"/>
            <a:ext cx="1813917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 · 서 재 란</a:t>
            </a:r>
            <a:endParaRPr lang="en-US" sz="1650" dirty="0"/>
          </a:p>
        </p:txBody>
      </p:sp>
      <p:sp>
        <p:nvSpPr>
          <p:cNvPr id="7" name="Text 3"/>
          <p:cNvSpPr/>
          <p:nvPr/>
        </p:nvSpPr>
        <p:spPr>
          <a:xfrm>
            <a:off x="1714500" y="1935361"/>
            <a:ext cx="11576685" cy="1525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2000"/>
              </a:lnSpc>
              <a:buNone/>
            </a:pPr>
            <a:r>
              <a:rPr lang="en-US" sz="4800" b="1" kern="0" spc="-24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좋은 자료가 있어도 연결이 안 된다면?</a:t>
            </a:r>
            <a:endParaRPr lang="en-US" sz="4800" dirty="0"/>
          </a:p>
        </p:txBody>
      </p:sp>
      <p:sp>
        <p:nvSpPr>
          <p:cNvPr id="8" name="Shape 4"/>
          <p:cNvSpPr/>
          <p:nvPr/>
        </p:nvSpPr>
        <p:spPr>
          <a:xfrm>
            <a:off x="1714500" y="3918049"/>
            <a:ext cx="112395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9" name="Shape 5"/>
          <p:cNvSpPr/>
          <p:nvPr/>
        </p:nvSpPr>
        <p:spPr>
          <a:xfrm>
            <a:off x="1714500" y="4864745"/>
            <a:ext cx="112395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0" name="Text 6"/>
          <p:cNvSpPr/>
          <p:nvPr/>
        </p:nvSpPr>
        <p:spPr>
          <a:xfrm>
            <a:off x="1714500" y="4299049"/>
            <a:ext cx="3134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dirty="0">
                <a:solidFill>
                  <a:srgbClr val="D4B97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</a:t>
            </a:r>
            <a:endParaRPr lang="en-US" sz="2250" dirty="0"/>
          </a:p>
        </p:txBody>
      </p:sp>
      <p:sp>
        <p:nvSpPr>
          <p:cNvPr id="11" name="Text 7"/>
          <p:cNvSpPr/>
          <p:nvPr/>
        </p:nvSpPr>
        <p:spPr>
          <a:xfrm>
            <a:off x="2161282" y="4137124"/>
            <a:ext cx="3021404" cy="556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읽었지만 찾을 수 없고</a:t>
            </a:r>
            <a:endParaRPr lang="en-US" sz="2400" dirty="0"/>
          </a:p>
        </p:txBody>
      </p:sp>
      <p:sp>
        <p:nvSpPr>
          <p:cNvPr id="12" name="Shape 8"/>
          <p:cNvSpPr/>
          <p:nvPr/>
        </p:nvSpPr>
        <p:spPr>
          <a:xfrm>
            <a:off x="1714500" y="5811441"/>
            <a:ext cx="112395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3" name="Text 9"/>
          <p:cNvSpPr/>
          <p:nvPr/>
        </p:nvSpPr>
        <p:spPr>
          <a:xfrm>
            <a:off x="1714500" y="5245745"/>
            <a:ext cx="3134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dirty="0">
                <a:solidFill>
                  <a:srgbClr val="D4B97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</a:t>
            </a:r>
            <a:endParaRPr lang="en-US" sz="2250" dirty="0"/>
          </a:p>
        </p:txBody>
      </p:sp>
      <p:sp>
        <p:nvSpPr>
          <p:cNvPr id="14" name="Text 10"/>
          <p:cNvSpPr/>
          <p:nvPr/>
        </p:nvSpPr>
        <p:spPr>
          <a:xfrm>
            <a:off x="2161282" y="5083820"/>
            <a:ext cx="3530644" cy="556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모았지만 활용하지 못하고</a:t>
            </a:r>
            <a:endParaRPr lang="en-US" sz="2400" dirty="0"/>
          </a:p>
        </p:txBody>
      </p:sp>
      <p:sp>
        <p:nvSpPr>
          <p:cNvPr id="15" name="Shape 11"/>
          <p:cNvSpPr/>
          <p:nvPr/>
        </p:nvSpPr>
        <p:spPr>
          <a:xfrm>
            <a:off x="1714500" y="6758136"/>
            <a:ext cx="112395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6" name="Text 12"/>
          <p:cNvSpPr/>
          <p:nvPr/>
        </p:nvSpPr>
        <p:spPr>
          <a:xfrm>
            <a:off x="1714500" y="6192441"/>
            <a:ext cx="313432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dirty="0">
                <a:solidFill>
                  <a:srgbClr val="D4B97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—</a:t>
            </a:r>
            <a:endParaRPr lang="en-US" sz="2250" dirty="0"/>
          </a:p>
        </p:txBody>
      </p:sp>
      <p:sp>
        <p:nvSpPr>
          <p:cNvPr id="17" name="Text 13"/>
          <p:cNvSpPr/>
          <p:nvPr/>
        </p:nvSpPr>
        <p:spPr>
          <a:xfrm>
            <a:off x="2161282" y="6030516"/>
            <a:ext cx="3364014" cy="556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알지만 꺼내지 못하는 —</a:t>
            </a:r>
            <a:endParaRPr lang="en-US" sz="2400" dirty="0"/>
          </a:p>
        </p:txBody>
      </p:sp>
      <p:sp>
        <p:nvSpPr>
          <p:cNvPr id="18" name="Text 14"/>
          <p:cNvSpPr/>
          <p:nvPr/>
        </p:nvSpPr>
        <p:spPr>
          <a:xfrm>
            <a:off x="1714500" y="7186761"/>
            <a:ext cx="11576685" cy="556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240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그 자료들은 지금 어디에 있을까요?</a:t>
            </a:r>
            <a:endParaRPr lang="en-US" sz="2400" dirty="0"/>
          </a:p>
        </p:txBody>
      </p:sp>
      <p:sp>
        <p:nvSpPr>
          <p:cNvPr id="19" name="Shape 15"/>
          <p:cNvSpPr/>
          <p:nvPr/>
        </p:nvSpPr>
        <p:spPr>
          <a:xfrm>
            <a:off x="13811250" y="3486596"/>
            <a:ext cx="2667000" cy="2667000"/>
          </a:xfrm>
          <a:prstGeom prst="ellipse">
            <a:avLst/>
          </a:prstGeom>
          <a:solidFill>
            <a:srgbClr val="B08A3E">
              <a:alpha val="12000"/>
            </a:srgbClr>
          </a:solidFill>
          <a:ln w="9525">
            <a:solidFill>
              <a:srgbClr val="B08A3E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14903202" y="4200971"/>
            <a:ext cx="559147" cy="1276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750" i="1" dirty="0">
                <a:solidFill>
                  <a:srgbClr val="8B6914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9750" dirty="0"/>
          </a:p>
        </p:txBody>
      </p:sp>
      <p:sp>
        <p:nvSpPr>
          <p:cNvPr id="21" name="Shape 17"/>
          <p:cNvSpPr/>
          <p:nvPr/>
        </p:nvSpPr>
        <p:spPr>
          <a:xfrm>
            <a:off x="1714500" y="7973467"/>
            <a:ext cx="14859000" cy="980033"/>
          </a:xfrm>
          <a:prstGeom prst="rect">
            <a:avLst/>
          </a:prstGeom>
          <a:solidFill>
            <a:srgbClr val="B08A3E">
              <a:alpha val="7000"/>
            </a:srgbClr>
          </a:solidFill>
          <a:ln/>
        </p:spPr>
      </p:sp>
      <p:sp>
        <p:nvSpPr>
          <p:cNvPr id="22" name="Shape 18"/>
          <p:cNvSpPr/>
          <p:nvPr/>
        </p:nvSpPr>
        <p:spPr>
          <a:xfrm>
            <a:off x="1714500" y="7973467"/>
            <a:ext cx="19050" cy="980033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3" name="Text 19"/>
          <p:cNvSpPr/>
          <p:nvPr/>
        </p:nvSpPr>
        <p:spPr>
          <a:xfrm>
            <a:off x="2152650" y="8259217"/>
            <a:ext cx="14447520" cy="4466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"정보의 문제가 아니라, </a:t>
            </a:r>
            <a:r>
              <a:rPr lang="en-US" sz="19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연결의 문제</a:t>
            </a: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입니다."</a:t>
            </a:r>
            <a:endParaRPr lang="en-US" sz="1950" dirty="0"/>
          </a:p>
        </p:txBody>
      </p:sp>
      <p:sp>
        <p:nvSpPr>
          <p:cNvPr id="24" name="Text 20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5" name="Text 21"/>
          <p:cNvSpPr/>
          <p:nvPr/>
        </p:nvSpPr>
        <p:spPr>
          <a:xfrm>
            <a:off x="16317962" y="9448800"/>
            <a:ext cx="33173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IV</a:t>
            </a:r>
            <a:endParaRPr lang="en-US" sz="12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47750"/>
            <a:ext cx="1813917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 · 서 재 란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공방과 서재</a:t>
            </a:r>
            <a:endParaRPr lang="en-US" sz="4200" dirty="0"/>
          </a:p>
        </p:txBody>
      </p:sp>
      <p:sp>
        <p:nvSpPr>
          <p:cNvPr id="7" name="Text 3"/>
          <p:cNvSpPr/>
          <p:nvPr/>
        </p:nvSpPr>
        <p:spPr>
          <a:xfrm>
            <a:off x="1714500" y="2540050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각각의 역할이 다릅니다.</a:t>
            </a:r>
            <a:endParaRPr lang="en-US" sz="2400" dirty="0"/>
          </a:p>
        </p:txBody>
      </p:sp>
      <p:sp>
        <p:nvSpPr>
          <p:cNvPr id="8" name="Shape 4"/>
          <p:cNvSpPr/>
          <p:nvPr/>
        </p:nvSpPr>
        <p:spPr>
          <a:xfrm>
            <a:off x="1714500" y="3454450"/>
            <a:ext cx="6850261" cy="4138017"/>
          </a:xfrm>
          <a:prstGeom prst="rect">
            <a:avLst/>
          </a:prstGeom>
          <a:solidFill>
            <a:srgbClr val="F4F0E8">
              <a:alpha val="50000"/>
            </a:srgbClr>
          </a:solidFill>
          <a:ln w="9525">
            <a:solidFill>
              <a:srgbClr val="787163">
                <a:alpha val="25000"/>
              </a:srgbClr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2181225" y="3883075"/>
            <a:ext cx="609431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05" dirty="0">
                <a:solidFill>
                  <a:srgbClr val="8A7D6A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공 방 (2회기)</a:t>
            </a:r>
            <a:endParaRPr lang="en-US" sz="1350" dirty="0"/>
          </a:p>
        </p:txBody>
      </p:sp>
      <p:sp>
        <p:nvSpPr>
          <p:cNvPr id="10" name="Text 6"/>
          <p:cNvSpPr/>
          <p:nvPr/>
        </p:nvSpPr>
        <p:spPr>
          <a:xfrm>
            <a:off x="2181225" y="4435525"/>
            <a:ext cx="6094315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700" b="1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내가 일하는 작업공간</a:t>
            </a:r>
            <a:endParaRPr lang="en-US" sz="2700" dirty="0"/>
          </a:p>
        </p:txBody>
      </p:sp>
      <p:sp>
        <p:nvSpPr>
          <p:cNvPr id="11" name="Text 7"/>
          <p:cNvSpPr/>
          <p:nvPr/>
        </p:nvSpPr>
        <p:spPr>
          <a:xfrm>
            <a:off x="2181225" y="5090815"/>
            <a:ext cx="6094315" cy="4104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72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Claude와 함께 만드는 곳</a:t>
            </a:r>
            <a:endParaRPr lang="en-US" sz="1725" dirty="0"/>
          </a:p>
        </p:txBody>
      </p:sp>
      <p:sp>
        <p:nvSpPr>
          <p:cNvPr id="12" name="Shape 8"/>
          <p:cNvSpPr/>
          <p:nvPr/>
        </p:nvSpPr>
        <p:spPr>
          <a:xfrm>
            <a:off x="2181225" y="6204793"/>
            <a:ext cx="5916811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3" name="Text 9"/>
          <p:cNvSpPr/>
          <p:nvPr/>
        </p:nvSpPr>
        <p:spPr>
          <a:xfrm>
            <a:off x="2181225" y="6404818"/>
            <a:ext cx="6094315" cy="3295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350" kern="0" spc="243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산출물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2181225" y="6820049"/>
            <a:ext cx="1541711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72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프로젝트 · 루틴</a:t>
            </a:r>
            <a:endParaRPr lang="en-US" sz="1725" dirty="0"/>
          </a:p>
        </p:txBody>
      </p:sp>
      <p:sp>
        <p:nvSpPr>
          <p:cNvPr id="15" name="Text 11"/>
          <p:cNvSpPr/>
          <p:nvPr/>
        </p:nvSpPr>
        <p:spPr>
          <a:xfrm>
            <a:off x="9098161" y="5294858"/>
            <a:ext cx="167729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i="1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·</a:t>
            </a:r>
            <a:endParaRPr lang="en-US" sz="3600" dirty="0"/>
          </a:p>
        </p:txBody>
      </p:sp>
      <p:sp>
        <p:nvSpPr>
          <p:cNvPr id="16" name="Shape 12"/>
          <p:cNvSpPr/>
          <p:nvPr/>
        </p:nvSpPr>
        <p:spPr>
          <a:xfrm>
            <a:off x="9723090" y="3454450"/>
            <a:ext cx="6850410" cy="4138017"/>
          </a:xfrm>
          <a:prstGeom prst="rect">
            <a:avLst/>
          </a:prstGeom>
          <a:solidFill>
            <a:srgbClr val="FFFAEB">
              <a:alpha val="65000"/>
            </a:srgbClr>
          </a:solidFill>
          <a:ln w="9525">
            <a:solidFill>
              <a:srgbClr val="B08A3E">
                <a:alpha val="35000"/>
              </a:srgbClr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10189815" y="3883075"/>
            <a:ext cx="609446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05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서 재 (오늘)</a:t>
            </a:r>
            <a:endParaRPr lang="en-US" sz="1350" dirty="0"/>
          </a:p>
        </p:txBody>
      </p:sp>
      <p:sp>
        <p:nvSpPr>
          <p:cNvPr id="18" name="Text 14"/>
          <p:cNvSpPr/>
          <p:nvPr/>
        </p:nvSpPr>
        <p:spPr>
          <a:xfrm>
            <a:off x="10189815" y="4435525"/>
            <a:ext cx="6094469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7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지식이 살아있는 공간</a:t>
            </a:r>
            <a:endParaRPr lang="en-US" sz="2700" dirty="0"/>
          </a:p>
        </p:txBody>
      </p:sp>
      <p:sp>
        <p:nvSpPr>
          <p:cNvPr id="19" name="Text 15"/>
          <p:cNvSpPr/>
          <p:nvPr/>
        </p:nvSpPr>
        <p:spPr>
          <a:xfrm>
            <a:off x="10189815" y="5090815"/>
            <a:ext cx="6094469" cy="4104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72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자료들이 연결되고 대화하는 곳</a:t>
            </a:r>
            <a:endParaRPr lang="en-US" sz="1725" dirty="0"/>
          </a:p>
        </p:txBody>
      </p:sp>
      <p:sp>
        <p:nvSpPr>
          <p:cNvPr id="20" name="Shape 16"/>
          <p:cNvSpPr/>
          <p:nvPr/>
        </p:nvSpPr>
        <p:spPr>
          <a:xfrm>
            <a:off x="10189815" y="6204793"/>
            <a:ext cx="591696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21" name="Text 17"/>
          <p:cNvSpPr/>
          <p:nvPr/>
        </p:nvSpPr>
        <p:spPr>
          <a:xfrm>
            <a:off x="10189815" y="6404818"/>
            <a:ext cx="6094469" cy="3295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350" kern="0" spc="243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산출물</a:t>
            </a:r>
            <a:endParaRPr lang="en-US" sz="1350" dirty="0"/>
          </a:p>
        </p:txBody>
      </p:sp>
      <p:sp>
        <p:nvSpPr>
          <p:cNvPr id="22" name="Text 18"/>
          <p:cNvSpPr/>
          <p:nvPr/>
        </p:nvSpPr>
        <p:spPr>
          <a:xfrm>
            <a:off x="10189815" y="6820049"/>
            <a:ext cx="183713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725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리서치 파이프라인</a:t>
            </a:r>
            <a:endParaRPr lang="en-US" sz="1725" dirty="0"/>
          </a:p>
        </p:txBody>
      </p:sp>
      <p:sp>
        <p:nvSpPr>
          <p:cNvPr id="23" name="Shape 19"/>
          <p:cNvSpPr/>
          <p:nvPr/>
        </p:nvSpPr>
        <p:spPr>
          <a:xfrm>
            <a:off x="1714500" y="7973467"/>
            <a:ext cx="14859000" cy="980033"/>
          </a:xfrm>
          <a:prstGeom prst="rect">
            <a:avLst/>
          </a:prstGeom>
          <a:solidFill>
            <a:srgbClr val="B08A3E">
              <a:alpha val="7000"/>
            </a:srgbClr>
          </a:solidFill>
          <a:ln/>
        </p:spPr>
      </p:sp>
      <p:sp>
        <p:nvSpPr>
          <p:cNvPr id="24" name="Shape 20"/>
          <p:cNvSpPr/>
          <p:nvPr/>
        </p:nvSpPr>
        <p:spPr>
          <a:xfrm>
            <a:off x="1714500" y="7973467"/>
            <a:ext cx="19050" cy="980033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5" name="Text 21"/>
          <p:cNvSpPr/>
          <p:nvPr/>
        </p:nvSpPr>
        <p:spPr>
          <a:xfrm>
            <a:off x="2152650" y="8259217"/>
            <a:ext cx="14447520" cy="4466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공방에서 일하려면, </a:t>
            </a:r>
            <a:r>
              <a:rPr lang="en-US" sz="19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서재가 살아있어야 합니다.</a:t>
            </a:r>
            <a:endParaRPr lang="en-US" sz="1950" dirty="0"/>
          </a:p>
        </p:txBody>
      </p:sp>
      <p:sp>
        <p:nvSpPr>
          <p:cNvPr id="26" name="Text 22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7" name="Text 23"/>
          <p:cNvSpPr/>
          <p:nvPr/>
        </p:nvSpPr>
        <p:spPr>
          <a:xfrm>
            <a:off x="16413063" y="9448800"/>
            <a:ext cx="236637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</a:t>
            </a:r>
            <a:endParaRPr lang="en-US" sz="12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6165264" y="8020050"/>
            <a:ext cx="293936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dirty="0">
                <a:solidFill>
                  <a:srgbClr val="B08A3E">
                    <a:alpha val="6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✦</a:t>
            </a:r>
            <a:endParaRPr lang="en-US" sz="2100" dirty="0"/>
          </a:p>
        </p:txBody>
      </p:sp>
      <p:sp>
        <p:nvSpPr>
          <p:cNvPr id="5" name="Text 1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6" name="Text 2"/>
          <p:cNvSpPr/>
          <p:nvPr/>
        </p:nvSpPr>
        <p:spPr>
          <a:xfrm>
            <a:off x="2072580" y="1047750"/>
            <a:ext cx="2512963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 · 세 가지 도구</a:t>
            </a:r>
            <a:endParaRPr lang="en-US" sz="1650" dirty="0"/>
          </a:p>
        </p:txBody>
      </p:sp>
      <p:sp>
        <p:nvSpPr>
          <p:cNvPr id="7" name="Text 3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서재를 채우는 도구들</a:t>
            </a:r>
            <a:endParaRPr lang="en-US" sz="4200" dirty="0"/>
          </a:p>
        </p:txBody>
      </p:sp>
      <p:sp>
        <p:nvSpPr>
          <p:cNvPr id="8" name="Text 4"/>
          <p:cNvSpPr/>
          <p:nvPr/>
        </p:nvSpPr>
        <p:spPr>
          <a:xfrm>
            <a:off x="1714500" y="2540050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역할이 다른 세 친구입니다.</a:t>
            </a:r>
            <a:endParaRPr lang="en-US" sz="2400" dirty="0"/>
          </a:p>
        </p:txBody>
      </p:sp>
      <p:sp>
        <p:nvSpPr>
          <p:cNvPr id="9" name="Shape 5"/>
          <p:cNvSpPr/>
          <p:nvPr/>
        </p:nvSpPr>
        <p:spPr>
          <a:xfrm>
            <a:off x="1714500" y="3416350"/>
            <a:ext cx="4775150" cy="5537150"/>
          </a:xfrm>
          <a:prstGeom prst="rect">
            <a:avLst/>
          </a:prstGeom>
          <a:solidFill>
            <a:srgbClr val="FFFCF4">
              <a:alpha val="70000"/>
            </a:srgbClr>
          </a:solidFill>
          <a:ln w="9525">
            <a:solidFill>
              <a:srgbClr val="2F4A2C">
                <a:alpha val="18000"/>
              </a:srgbClr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2143125" y="3921175"/>
            <a:ext cx="4035437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57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넓 게 찾 는 다</a:t>
            </a:r>
            <a:endParaRPr lang="en-US" sz="1275" dirty="0"/>
          </a:p>
        </p:txBody>
      </p:sp>
      <p:sp>
        <p:nvSpPr>
          <p:cNvPr id="11" name="Text 7"/>
          <p:cNvSpPr/>
          <p:nvPr/>
        </p:nvSpPr>
        <p:spPr>
          <a:xfrm>
            <a:off x="2143125" y="4359325"/>
            <a:ext cx="4035437" cy="55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4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딥 서 치</a:t>
            </a:r>
            <a:endParaRPr lang="en-US" sz="3450" dirty="0"/>
          </a:p>
        </p:txBody>
      </p:sp>
      <p:sp>
        <p:nvSpPr>
          <p:cNvPr id="12" name="Text 8"/>
          <p:cNvSpPr/>
          <p:nvPr/>
        </p:nvSpPr>
        <p:spPr>
          <a:xfrm>
            <a:off x="2143125" y="5066705"/>
            <a:ext cx="4035437" cy="19579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8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인터넷에서 관련 자료를 한 번에 수집한다</a:t>
            </a:r>
            <a:endParaRPr lang="en-US" sz="1875" dirty="0"/>
          </a:p>
        </p:txBody>
      </p:sp>
      <p:sp>
        <p:nvSpPr>
          <p:cNvPr id="13" name="Text 9"/>
          <p:cNvSpPr/>
          <p:nvPr/>
        </p:nvSpPr>
        <p:spPr>
          <a:xfrm>
            <a:off x="2143125" y="7177088"/>
            <a:ext cx="4035437" cy="738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575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여러 자료를 읽고 · 연결하고 · 요약해서 가져온다</a:t>
            </a:r>
            <a:endParaRPr lang="en-US" sz="1575" dirty="0"/>
          </a:p>
        </p:txBody>
      </p:sp>
      <p:sp>
        <p:nvSpPr>
          <p:cNvPr id="14" name="Shape 10"/>
          <p:cNvSpPr/>
          <p:nvPr/>
        </p:nvSpPr>
        <p:spPr>
          <a:xfrm>
            <a:off x="2143125" y="8067675"/>
            <a:ext cx="39179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5" name="Text 11"/>
          <p:cNvSpPr/>
          <p:nvPr/>
        </p:nvSpPr>
        <p:spPr>
          <a:xfrm>
            <a:off x="2143125" y="8229600"/>
            <a:ext cx="4035437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425" i="1" dirty="0">
                <a:solidFill>
                  <a:srgbClr val="8A7D6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Claude Deep Research</a:t>
            </a:r>
            <a:endParaRPr lang="en-US" sz="1425" dirty="0"/>
          </a:p>
        </p:txBody>
      </p:sp>
      <p:sp>
        <p:nvSpPr>
          <p:cNvPr id="16" name="Shape 12"/>
          <p:cNvSpPr/>
          <p:nvPr/>
        </p:nvSpPr>
        <p:spPr>
          <a:xfrm>
            <a:off x="6756350" y="3416350"/>
            <a:ext cx="4775150" cy="5537150"/>
          </a:xfrm>
          <a:prstGeom prst="rect">
            <a:avLst/>
          </a:prstGeom>
          <a:solidFill>
            <a:srgbClr val="FFFAEB">
              <a:alpha val="72000"/>
            </a:srgbClr>
          </a:solidFill>
          <a:ln w="9525">
            <a:solidFill>
              <a:srgbClr val="B08A3E">
                <a:alpha val="35000"/>
              </a:srgbClr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7184975" y="3921175"/>
            <a:ext cx="4035437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57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깊 게 대 화 한 다</a:t>
            </a:r>
            <a:endParaRPr lang="en-US" sz="1275" dirty="0"/>
          </a:p>
        </p:txBody>
      </p:sp>
      <p:sp>
        <p:nvSpPr>
          <p:cNvPr id="18" name="Text 14"/>
          <p:cNvSpPr/>
          <p:nvPr/>
        </p:nvSpPr>
        <p:spPr>
          <a:xfrm>
            <a:off x="7184975" y="4359325"/>
            <a:ext cx="4035437" cy="55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4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NotebookLM</a:t>
            </a:r>
            <a:endParaRPr lang="en-US" sz="3450" dirty="0"/>
          </a:p>
        </p:txBody>
      </p:sp>
      <p:sp>
        <p:nvSpPr>
          <p:cNvPr id="19" name="Text 15"/>
          <p:cNvSpPr/>
          <p:nvPr/>
        </p:nvSpPr>
        <p:spPr>
          <a:xfrm>
            <a:off x="7184975" y="5066705"/>
            <a:ext cx="4035437" cy="19579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8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자료를 올리면 그 안에서 답을 찾는다</a:t>
            </a:r>
            <a:endParaRPr lang="en-US" sz="1875" dirty="0"/>
          </a:p>
        </p:txBody>
      </p:sp>
      <p:sp>
        <p:nvSpPr>
          <p:cNvPr id="20" name="Text 16"/>
          <p:cNvSpPr/>
          <p:nvPr/>
        </p:nvSpPr>
        <p:spPr>
          <a:xfrm>
            <a:off x="7184975" y="7177088"/>
            <a:ext cx="4035437" cy="738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575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자료를 아는 AI — 인터넷이 아닌 내가 올린 파일에서 답한다</a:t>
            </a:r>
            <a:endParaRPr lang="en-US" sz="1575" dirty="0"/>
          </a:p>
        </p:txBody>
      </p:sp>
      <p:sp>
        <p:nvSpPr>
          <p:cNvPr id="21" name="Shape 17"/>
          <p:cNvSpPr/>
          <p:nvPr/>
        </p:nvSpPr>
        <p:spPr>
          <a:xfrm>
            <a:off x="7184975" y="8067675"/>
            <a:ext cx="39179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22" name="Text 18"/>
          <p:cNvSpPr/>
          <p:nvPr/>
        </p:nvSpPr>
        <p:spPr>
          <a:xfrm>
            <a:off x="7184975" y="8229600"/>
            <a:ext cx="4035437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425" i="1" dirty="0">
                <a:solidFill>
                  <a:srgbClr val="8A7D6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Google NotebookLM</a:t>
            </a:r>
            <a:endParaRPr lang="en-US" sz="1425" dirty="0"/>
          </a:p>
        </p:txBody>
      </p:sp>
      <p:sp>
        <p:nvSpPr>
          <p:cNvPr id="23" name="Shape 19"/>
          <p:cNvSpPr/>
          <p:nvPr/>
        </p:nvSpPr>
        <p:spPr>
          <a:xfrm>
            <a:off x="11798201" y="3416350"/>
            <a:ext cx="4775299" cy="5537150"/>
          </a:xfrm>
          <a:prstGeom prst="rect">
            <a:avLst/>
          </a:prstGeom>
          <a:solidFill>
            <a:srgbClr val="FFFCF4">
              <a:alpha val="70000"/>
            </a:srgbClr>
          </a:solidFill>
          <a:ln w="9525">
            <a:solidFill>
              <a:srgbClr val="2F4A2C">
                <a:alpha val="18000"/>
              </a:srgbClr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12226826" y="3921175"/>
            <a:ext cx="4035591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57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— 오 래 기 억 한 다</a:t>
            </a:r>
            <a:endParaRPr lang="en-US" sz="1275" dirty="0"/>
          </a:p>
        </p:txBody>
      </p:sp>
      <p:sp>
        <p:nvSpPr>
          <p:cNvPr id="25" name="Text 21"/>
          <p:cNvSpPr/>
          <p:nvPr/>
        </p:nvSpPr>
        <p:spPr>
          <a:xfrm>
            <a:off x="12226826" y="4359325"/>
            <a:ext cx="4035591" cy="554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34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Obsidian</a:t>
            </a:r>
            <a:endParaRPr lang="en-US" sz="3450" dirty="0"/>
          </a:p>
        </p:txBody>
      </p:sp>
      <p:sp>
        <p:nvSpPr>
          <p:cNvPr id="26" name="Text 22"/>
          <p:cNvSpPr/>
          <p:nvPr/>
        </p:nvSpPr>
        <p:spPr>
          <a:xfrm>
            <a:off x="12226826" y="5066705"/>
            <a:ext cx="4035591" cy="19198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87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컴퓨터에 지식 지도를 만든다</a:t>
            </a:r>
            <a:endParaRPr lang="en-US" sz="1875" dirty="0"/>
          </a:p>
        </p:txBody>
      </p:sp>
      <p:sp>
        <p:nvSpPr>
          <p:cNvPr id="27" name="Text 23"/>
          <p:cNvSpPr/>
          <p:nvPr/>
        </p:nvSpPr>
        <p:spPr>
          <a:xfrm>
            <a:off x="12226826" y="7138988"/>
            <a:ext cx="4035591" cy="738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575" dirty="0">
                <a:solidFill>
                  <a:srgbClr val="8A7D6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글과 글이 연결되는 나만의 지식 생태계를 쌓아간다</a:t>
            </a:r>
            <a:endParaRPr lang="en-US" sz="1575" dirty="0"/>
          </a:p>
        </p:txBody>
      </p:sp>
      <p:sp>
        <p:nvSpPr>
          <p:cNvPr id="28" name="Shape 24"/>
          <p:cNvSpPr/>
          <p:nvPr/>
        </p:nvSpPr>
        <p:spPr>
          <a:xfrm>
            <a:off x="12226826" y="8029575"/>
            <a:ext cx="3918049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29" name="Text 25"/>
          <p:cNvSpPr/>
          <p:nvPr/>
        </p:nvSpPr>
        <p:spPr>
          <a:xfrm>
            <a:off x="12226826" y="8191500"/>
            <a:ext cx="4035591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425" i="1" dirty="0">
                <a:solidFill>
                  <a:srgbClr val="8A7D6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오픈소스 메모 앱</a:t>
            </a:r>
            <a:endParaRPr lang="en-US" sz="1425" dirty="0"/>
          </a:p>
        </p:txBody>
      </p:sp>
      <p:sp>
        <p:nvSpPr>
          <p:cNvPr id="30" name="Text 26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31" name="Text 27"/>
          <p:cNvSpPr/>
          <p:nvPr/>
        </p:nvSpPr>
        <p:spPr>
          <a:xfrm>
            <a:off x="16317962" y="9448800"/>
            <a:ext cx="33173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VI</a:t>
            </a:r>
            <a:endParaRPr lang="en-US" sz="12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62038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47750"/>
            <a:ext cx="1961406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 · 딥 서 치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66875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딥서치 — 넓게 찾는다</a:t>
            </a:r>
            <a:endParaRPr lang="en-US" sz="4200" dirty="0"/>
          </a:p>
        </p:txBody>
      </p:sp>
      <p:sp>
        <p:nvSpPr>
          <p:cNvPr id="7" name="Text 3"/>
          <p:cNvSpPr/>
          <p:nvPr/>
        </p:nvSpPr>
        <p:spPr>
          <a:xfrm>
            <a:off x="1714500" y="2540050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일반 검색과 무엇이 다를까요?</a:t>
            </a:r>
            <a:endParaRPr lang="en-US" sz="2400" dirty="0"/>
          </a:p>
        </p:txBody>
      </p:sp>
      <p:sp>
        <p:nvSpPr>
          <p:cNvPr id="8" name="Text 4"/>
          <p:cNvSpPr/>
          <p:nvPr/>
        </p:nvSpPr>
        <p:spPr>
          <a:xfrm>
            <a:off x="1714500" y="3416350"/>
            <a:ext cx="7338441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kern="0" spc="30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일반 검색과의 차이</a:t>
            </a:r>
            <a:endParaRPr lang="en-US" sz="1500" dirty="0"/>
          </a:p>
        </p:txBody>
      </p:sp>
      <p:sp>
        <p:nvSpPr>
          <p:cNvPr id="9" name="Shape 5"/>
          <p:cNvSpPr/>
          <p:nvPr/>
        </p:nvSpPr>
        <p:spPr>
          <a:xfrm>
            <a:off x="1714500" y="3930700"/>
            <a:ext cx="71247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0" name="Shape 6"/>
          <p:cNvSpPr/>
          <p:nvPr/>
        </p:nvSpPr>
        <p:spPr>
          <a:xfrm>
            <a:off x="1714500" y="4873675"/>
            <a:ext cx="71247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1" name="Text 7"/>
          <p:cNvSpPr/>
          <p:nvPr/>
        </p:nvSpPr>
        <p:spPr>
          <a:xfrm>
            <a:off x="1714500" y="4302175"/>
            <a:ext cx="15049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162" dirty="0">
                <a:solidFill>
                  <a:srgbClr val="8A7D6A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일반 검색</a:t>
            </a:r>
            <a:endParaRPr lang="en-US" sz="1350" dirty="0"/>
          </a:p>
        </p:txBody>
      </p:sp>
      <p:sp>
        <p:nvSpPr>
          <p:cNvPr id="12" name="Text 8"/>
          <p:cNvSpPr/>
          <p:nvPr/>
        </p:nvSpPr>
        <p:spPr>
          <a:xfrm>
            <a:off x="3371850" y="4206925"/>
            <a:ext cx="5631371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8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키워드에 맞는 페이지 목록을 가져온다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1714500" y="5245150"/>
            <a:ext cx="15049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162" dirty="0">
                <a:solidFill>
                  <a:srgbClr val="2F4A2C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딥서치</a:t>
            </a:r>
            <a:endParaRPr lang="en-US" sz="1350" dirty="0"/>
          </a:p>
        </p:txBody>
      </p:sp>
      <p:sp>
        <p:nvSpPr>
          <p:cNvPr id="14" name="Text 10"/>
          <p:cNvSpPr/>
          <p:nvPr/>
        </p:nvSpPr>
        <p:spPr>
          <a:xfrm>
            <a:off x="3371850" y="5149900"/>
            <a:ext cx="5631371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5000"/>
              </a:lnSpc>
              <a:buNone/>
            </a:pPr>
            <a:r>
              <a:rPr lang="en-US" sz="180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여러 자료를 읽고 · 연결하고 · </a:t>
            </a:r>
            <a:r>
              <a:rPr lang="en-US" sz="180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요약해서 </a:t>
            </a:r>
            <a:r>
              <a:rPr lang="en-US" sz="180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가져온다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9448800" y="3416350"/>
            <a:ext cx="7338441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kern="0" spc="30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언제 쓰나?</a:t>
            </a:r>
            <a:endParaRPr lang="en-US" sz="1500" dirty="0"/>
          </a:p>
        </p:txBody>
      </p:sp>
      <p:sp>
        <p:nvSpPr>
          <p:cNvPr id="16" name="Shape 12"/>
          <p:cNvSpPr/>
          <p:nvPr/>
        </p:nvSpPr>
        <p:spPr>
          <a:xfrm>
            <a:off x="9448800" y="3930700"/>
            <a:ext cx="71247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7" name="Shape 13"/>
          <p:cNvSpPr/>
          <p:nvPr/>
        </p:nvSpPr>
        <p:spPr>
          <a:xfrm>
            <a:off x="9448800" y="4930825"/>
            <a:ext cx="71247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8" name="Text 14"/>
          <p:cNvSpPr/>
          <p:nvPr/>
        </p:nvSpPr>
        <p:spPr>
          <a:xfrm>
            <a:off x="9448800" y="4273600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</a:t>
            </a:r>
            <a:endParaRPr lang="en-US" sz="2400" dirty="0"/>
          </a:p>
        </p:txBody>
      </p:sp>
      <p:sp>
        <p:nvSpPr>
          <p:cNvPr id="19" name="Text 15"/>
          <p:cNvSpPr/>
          <p:nvPr/>
        </p:nvSpPr>
        <p:spPr>
          <a:xfrm>
            <a:off x="10782300" y="4206925"/>
            <a:ext cx="5964936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새로운 주제를 처음 탐색할 때</a:t>
            </a:r>
            <a:endParaRPr lang="en-US" sz="2100" dirty="0"/>
          </a:p>
        </p:txBody>
      </p:sp>
      <p:sp>
        <p:nvSpPr>
          <p:cNvPr id="20" name="Shape 16"/>
          <p:cNvSpPr/>
          <p:nvPr/>
        </p:nvSpPr>
        <p:spPr>
          <a:xfrm>
            <a:off x="9448800" y="5930950"/>
            <a:ext cx="71247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21" name="Text 17"/>
          <p:cNvSpPr/>
          <p:nvPr/>
        </p:nvSpPr>
        <p:spPr>
          <a:xfrm>
            <a:off x="9448800" y="5273725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2400" dirty="0"/>
          </a:p>
        </p:txBody>
      </p:sp>
      <p:sp>
        <p:nvSpPr>
          <p:cNvPr id="22" name="Text 18"/>
          <p:cNvSpPr/>
          <p:nvPr/>
        </p:nvSpPr>
        <p:spPr>
          <a:xfrm>
            <a:off x="10782300" y="5207050"/>
            <a:ext cx="5964936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여러 논문의 흐름을 한 번에 파악할 때</a:t>
            </a:r>
            <a:endParaRPr lang="en-US" sz="2100" dirty="0"/>
          </a:p>
        </p:txBody>
      </p:sp>
      <p:sp>
        <p:nvSpPr>
          <p:cNvPr id="23" name="Text 19"/>
          <p:cNvSpPr/>
          <p:nvPr/>
        </p:nvSpPr>
        <p:spPr>
          <a:xfrm>
            <a:off x="9448800" y="6273850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2400" dirty="0"/>
          </a:p>
        </p:txBody>
      </p:sp>
      <p:sp>
        <p:nvSpPr>
          <p:cNvPr id="24" name="Text 20"/>
          <p:cNvSpPr/>
          <p:nvPr/>
        </p:nvSpPr>
        <p:spPr>
          <a:xfrm>
            <a:off x="10782300" y="6207175"/>
            <a:ext cx="5964936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강의 준비 · 뉴스레터 자료 수집 때</a:t>
            </a:r>
            <a:endParaRPr lang="en-US" sz="2100" dirty="0"/>
          </a:p>
        </p:txBody>
      </p:sp>
      <p:sp>
        <p:nvSpPr>
          <p:cNvPr id="25" name="Shape 21"/>
          <p:cNvSpPr/>
          <p:nvPr/>
        </p:nvSpPr>
        <p:spPr>
          <a:xfrm>
            <a:off x="1714500" y="7973467"/>
            <a:ext cx="14859000" cy="980033"/>
          </a:xfrm>
          <a:prstGeom prst="rect">
            <a:avLst/>
          </a:prstGeom>
          <a:solidFill>
            <a:srgbClr val="B08A3E">
              <a:alpha val="7000"/>
            </a:srgbClr>
          </a:solidFill>
          <a:ln/>
        </p:spPr>
      </p:sp>
      <p:sp>
        <p:nvSpPr>
          <p:cNvPr id="26" name="Shape 22"/>
          <p:cNvSpPr/>
          <p:nvPr/>
        </p:nvSpPr>
        <p:spPr>
          <a:xfrm>
            <a:off x="1714500" y="7973467"/>
            <a:ext cx="19050" cy="980033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7" name="Text 23"/>
          <p:cNvSpPr/>
          <p:nvPr/>
        </p:nvSpPr>
        <p:spPr>
          <a:xfrm>
            <a:off x="2152650" y="8259217"/>
            <a:ext cx="14447520" cy="4466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"딥서치는 </a:t>
            </a:r>
            <a:r>
              <a:rPr lang="en-US" sz="19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조사를 시작하는 </a:t>
            </a: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도구입니다."</a:t>
            </a:r>
            <a:endParaRPr lang="en-US" sz="1950" dirty="0"/>
          </a:p>
        </p:txBody>
      </p:sp>
      <p:sp>
        <p:nvSpPr>
          <p:cNvPr id="28" name="Text 24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9" name="Text 25"/>
          <p:cNvSpPr/>
          <p:nvPr/>
        </p:nvSpPr>
        <p:spPr>
          <a:xfrm>
            <a:off x="16222712" y="9448800"/>
            <a:ext cx="42698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VII</a:t>
            </a:r>
            <a:endParaRPr lang="en-US" sz="12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47750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52513"/>
            <a:ext cx="3376431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 · O b s i d i a n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38300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Obsidian — 오래 기억한다</a:t>
            </a:r>
            <a:endParaRPr lang="en-US" sz="4200" dirty="0"/>
          </a:p>
        </p:txBody>
      </p:sp>
      <p:sp>
        <p:nvSpPr>
          <p:cNvPr id="7" name="Text 3"/>
          <p:cNvSpPr/>
          <p:nvPr/>
        </p:nvSpPr>
        <p:spPr>
          <a:xfrm>
            <a:off x="1714500" y="2511475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지식 지도를 만드는 도구</a:t>
            </a:r>
            <a:endParaRPr lang="en-US" sz="2400" dirty="0"/>
          </a:p>
        </p:txBody>
      </p:sp>
      <p:sp>
        <p:nvSpPr>
          <p:cNvPr id="8" name="Text 4"/>
          <p:cNvSpPr/>
          <p:nvPr/>
        </p:nvSpPr>
        <p:spPr>
          <a:xfrm>
            <a:off x="1714500" y="3625900"/>
            <a:ext cx="93345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</a:t>
            </a:r>
            <a:endParaRPr lang="en-US" sz="2400" dirty="0"/>
          </a:p>
        </p:txBody>
      </p:sp>
      <p:sp>
        <p:nvSpPr>
          <p:cNvPr id="9" name="Text 5"/>
          <p:cNvSpPr/>
          <p:nvPr/>
        </p:nvSpPr>
        <p:spPr>
          <a:xfrm>
            <a:off x="2876550" y="3502075"/>
            <a:ext cx="14107859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7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글과 글이 연결된다</a:t>
            </a:r>
            <a:endParaRPr lang="en-US" sz="2700" dirty="0"/>
          </a:p>
        </p:txBody>
      </p:sp>
      <p:sp>
        <p:nvSpPr>
          <p:cNvPr id="10" name="Text 6"/>
          <p:cNvSpPr/>
          <p:nvPr/>
        </p:nvSpPr>
        <p:spPr>
          <a:xfrm>
            <a:off x="2876550" y="4043065"/>
            <a:ext cx="14107859" cy="4266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8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키워드로 자료들을 연결해 지도처럼 펼쳐볼 수 있다.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1714500" y="4974580"/>
            <a:ext cx="93345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2400" dirty="0"/>
          </a:p>
        </p:txBody>
      </p:sp>
      <p:sp>
        <p:nvSpPr>
          <p:cNvPr id="12" name="Text 8"/>
          <p:cNvSpPr/>
          <p:nvPr/>
        </p:nvSpPr>
        <p:spPr>
          <a:xfrm>
            <a:off x="2876550" y="4850755"/>
            <a:ext cx="14107859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7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 컴퓨터에 저장된다</a:t>
            </a:r>
            <a:endParaRPr lang="en-US" sz="2700" dirty="0"/>
          </a:p>
        </p:txBody>
      </p:sp>
      <p:sp>
        <p:nvSpPr>
          <p:cNvPr id="13" name="Text 9"/>
          <p:cNvSpPr/>
          <p:nvPr/>
        </p:nvSpPr>
        <p:spPr>
          <a:xfrm>
            <a:off x="2876550" y="5391745"/>
            <a:ext cx="14107859" cy="4266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8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외부 서버가 아닌 내 기기에 보관된다.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1714500" y="6323261"/>
            <a:ext cx="93345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2400" dirty="0"/>
          </a:p>
        </p:txBody>
      </p:sp>
      <p:sp>
        <p:nvSpPr>
          <p:cNvPr id="15" name="Text 11"/>
          <p:cNvSpPr/>
          <p:nvPr/>
        </p:nvSpPr>
        <p:spPr>
          <a:xfrm>
            <a:off x="2876550" y="6199436"/>
            <a:ext cx="14107859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2700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시간이 쌓인다</a:t>
            </a:r>
            <a:endParaRPr lang="en-US" sz="2700" dirty="0"/>
          </a:p>
        </p:txBody>
      </p:sp>
      <p:sp>
        <p:nvSpPr>
          <p:cNvPr id="16" name="Text 12"/>
          <p:cNvSpPr/>
          <p:nvPr/>
        </p:nvSpPr>
        <p:spPr>
          <a:xfrm>
            <a:off x="2876550" y="6740426"/>
            <a:ext cx="14107859" cy="4266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70000"/>
              </a:lnSpc>
              <a:buNone/>
            </a:pPr>
            <a:r>
              <a:rPr lang="en-US" sz="18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오래 쓸수록 나만의 지식 생태계가 만들어진다.</a:t>
            </a:r>
            <a:endParaRPr lang="en-US" sz="1800" dirty="0"/>
          </a:p>
        </p:txBody>
      </p:sp>
      <p:sp>
        <p:nvSpPr>
          <p:cNvPr id="17" name="Shape 13"/>
          <p:cNvSpPr/>
          <p:nvPr/>
        </p:nvSpPr>
        <p:spPr>
          <a:xfrm>
            <a:off x="1714500" y="7973467"/>
            <a:ext cx="14859000" cy="980033"/>
          </a:xfrm>
          <a:prstGeom prst="rect">
            <a:avLst/>
          </a:prstGeom>
          <a:solidFill>
            <a:srgbClr val="B08A3E">
              <a:alpha val="7000"/>
            </a:srgbClr>
          </a:solidFill>
          <a:ln/>
        </p:spPr>
      </p:sp>
      <p:sp>
        <p:nvSpPr>
          <p:cNvPr id="18" name="Shape 14"/>
          <p:cNvSpPr/>
          <p:nvPr/>
        </p:nvSpPr>
        <p:spPr>
          <a:xfrm>
            <a:off x="1714500" y="7973467"/>
            <a:ext cx="19050" cy="980033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19" name="Text 15"/>
          <p:cNvSpPr/>
          <p:nvPr/>
        </p:nvSpPr>
        <p:spPr>
          <a:xfrm>
            <a:off x="2152650" y="8259217"/>
            <a:ext cx="14447520" cy="4466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오늘은 개념으로만 — 관심 있으신 분은 </a:t>
            </a:r>
            <a:r>
              <a:rPr lang="en-US" sz="19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작업실 자료</a:t>
            </a: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를 참고해 주세요.</a:t>
            </a:r>
            <a:endParaRPr lang="en-US" sz="1950" dirty="0"/>
          </a:p>
        </p:txBody>
      </p:sp>
      <p:sp>
        <p:nvSpPr>
          <p:cNvPr id="20" name="Text 16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21" name="Text 17"/>
          <p:cNvSpPr/>
          <p:nvPr/>
        </p:nvSpPr>
        <p:spPr>
          <a:xfrm>
            <a:off x="16127462" y="9448800"/>
            <a:ext cx="52223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VIII</a:t>
            </a:r>
            <a:endParaRPr lang="en-US" sz="12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E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32000"/>
          </a:blip>
          <a:stretch>
            <a:fillRect/>
          </a:stretch>
        </p:blipFill>
        <p:spPr>
          <a:xfrm>
            <a:off x="16149489" y="609600"/>
            <a:ext cx="1224111" cy="50482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714500" y="1047750"/>
            <a:ext cx="26283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50" i="1" kern="0" spc="578" dirty="0">
                <a:solidFill>
                  <a:srgbClr val="B08A3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§</a:t>
            </a:r>
            <a:endParaRPr lang="en-US" sz="2250" dirty="0"/>
          </a:p>
        </p:txBody>
      </p:sp>
      <p:sp>
        <p:nvSpPr>
          <p:cNvPr id="5" name="Text 1"/>
          <p:cNvSpPr/>
          <p:nvPr/>
        </p:nvSpPr>
        <p:spPr>
          <a:xfrm>
            <a:off x="2072580" y="1052513"/>
            <a:ext cx="4203753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650" kern="0" spc="578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IV · N o t e b o o k L M</a:t>
            </a:r>
            <a:endParaRPr lang="en-US" sz="1650" dirty="0"/>
          </a:p>
        </p:txBody>
      </p:sp>
      <p:sp>
        <p:nvSpPr>
          <p:cNvPr id="6" name="Text 2"/>
          <p:cNvSpPr/>
          <p:nvPr/>
        </p:nvSpPr>
        <p:spPr>
          <a:xfrm>
            <a:off x="1714500" y="1638300"/>
            <a:ext cx="15304770" cy="720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4200" b="1" kern="0" spc="-2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잠든 자료를 깨우는 AI</a:t>
            </a:r>
            <a:endParaRPr lang="en-US" sz="4200" dirty="0"/>
          </a:p>
        </p:txBody>
      </p:sp>
      <p:sp>
        <p:nvSpPr>
          <p:cNvPr id="7" name="Text 3"/>
          <p:cNvSpPr/>
          <p:nvPr/>
        </p:nvSpPr>
        <p:spPr>
          <a:xfrm>
            <a:off x="1714500" y="2511475"/>
            <a:ext cx="1530477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40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NotebookLM이 특별한 이유</a:t>
            </a:r>
            <a:endParaRPr lang="en-US" sz="2400" dirty="0"/>
          </a:p>
        </p:txBody>
      </p:sp>
      <p:sp>
        <p:nvSpPr>
          <p:cNvPr id="8" name="Shape 4"/>
          <p:cNvSpPr/>
          <p:nvPr/>
        </p:nvSpPr>
        <p:spPr>
          <a:xfrm>
            <a:off x="1714500" y="3387775"/>
            <a:ext cx="7143750" cy="4242792"/>
          </a:xfrm>
          <a:prstGeom prst="rect">
            <a:avLst/>
          </a:prstGeom>
          <a:solidFill>
            <a:srgbClr val="FFFAEB">
              <a:alpha val="65000"/>
            </a:srgbClr>
          </a:solidFill>
          <a:ln w="9525">
            <a:solidFill>
              <a:srgbClr val="B08A3E">
                <a:alpha val="35000"/>
              </a:srgbClr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2181225" y="3816400"/>
            <a:ext cx="6396609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405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특 별 한 이 유</a:t>
            </a:r>
            <a:endParaRPr lang="en-US" sz="1350" dirty="0"/>
          </a:p>
        </p:txBody>
      </p:sp>
      <p:sp>
        <p:nvSpPr>
          <p:cNvPr id="10" name="Shape 6"/>
          <p:cNvSpPr/>
          <p:nvPr/>
        </p:nvSpPr>
        <p:spPr>
          <a:xfrm>
            <a:off x="2181225" y="4349800"/>
            <a:ext cx="621030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1" name="Shape 7"/>
          <p:cNvSpPr/>
          <p:nvPr/>
        </p:nvSpPr>
        <p:spPr>
          <a:xfrm>
            <a:off x="2181225" y="5243215"/>
            <a:ext cx="621030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2" name="Text 8"/>
          <p:cNvSpPr/>
          <p:nvPr/>
        </p:nvSpPr>
        <p:spPr>
          <a:xfrm>
            <a:off x="2181225" y="4683175"/>
            <a:ext cx="160020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kern="0" spc="135" dirty="0">
                <a:solidFill>
                  <a:srgbClr val="8A7D6A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다른 AI는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3895725" y="4626025"/>
            <a:ext cx="4630674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725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인터넷 전체를 학습한 지식으로 답한다</a:t>
            </a:r>
            <a:endParaRPr lang="en-US" sz="1725" dirty="0"/>
          </a:p>
        </p:txBody>
      </p:sp>
      <p:sp>
        <p:nvSpPr>
          <p:cNvPr id="14" name="Text 10"/>
          <p:cNvSpPr/>
          <p:nvPr/>
        </p:nvSpPr>
        <p:spPr>
          <a:xfrm>
            <a:off x="2181225" y="5605165"/>
            <a:ext cx="160020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350" b="1" kern="0" spc="135" dirty="0">
                <a:solidFill>
                  <a:srgbClr val="2F4A2C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NotebookLM</a:t>
            </a:r>
            <a:endParaRPr lang="en-US" sz="1350" dirty="0"/>
          </a:p>
        </p:txBody>
      </p:sp>
      <p:sp>
        <p:nvSpPr>
          <p:cNvPr id="15" name="Text 11"/>
          <p:cNvSpPr/>
          <p:nvPr/>
        </p:nvSpPr>
        <p:spPr>
          <a:xfrm>
            <a:off x="3895725" y="5519440"/>
            <a:ext cx="4630674" cy="3885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0000"/>
              </a:lnSpc>
              <a:buNone/>
            </a:pPr>
            <a:r>
              <a:rPr lang="en-US" sz="1725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내가 올린 자료 </a:t>
            </a:r>
            <a:r>
              <a:rPr lang="en-US" sz="1725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안에서만 </a:t>
            </a:r>
            <a:r>
              <a:rPr lang="en-US" sz="1725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답한다</a:t>
            </a:r>
            <a:endParaRPr lang="en-US" sz="1725" dirty="0"/>
          </a:p>
        </p:txBody>
      </p:sp>
      <p:sp>
        <p:nvSpPr>
          <p:cNvPr id="16" name="Text 12"/>
          <p:cNvSpPr/>
          <p:nvPr/>
        </p:nvSpPr>
        <p:spPr>
          <a:xfrm>
            <a:off x="9429750" y="3387775"/>
            <a:ext cx="7358063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500" kern="0" spc="300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무엇을 올릴 수 있나?</a:t>
            </a:r>
            <a:endParaRPr lang="en-US" sz="1500" dirty="0"/>
          </a:p>
        </p:txBody>
      </p:sp>
      <p:sp>
        <p:nvSpPr>
          <p:cNvPr id="17" name="Shape 13"/>
          <p:cNvSpPr/>
          <p:nvPr/>
        </p:nvSpPr>
        <p:spPr>
          <a:xfrm>
            <a:off x="9429750" y="3902125"/>
            <a:ext cx="7143750" cy="9525"/>
          </a:xfrm>
          <a:prstGeom prst="rect">
            <a:avLst/>
          </a:prstGeom>
          <a:solidFill>
            <a:srgbClr val="B08A3E">
              <a:alpha val="35000"/>
            </a:srgbClr>
          </a:solidFill>
          <a:ln/>
        </p:spPr>
      </p:sp>
      <p:sp>
        <p:nvSpPr>
          <p:cNvPr id="18" name="Shape 14"/>
          <p:cNvSpPr/>
          <p:nvPr/>
        </p:nvSpPr>
        <p:spPr>
          <a:xfrm>
            <a:off x="9429750" y="5257502"/>
            <a:ext cx="714375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19" name="Text 15"/>
          <p:cNvSpPr/>
          <p:nvPr/>
        </p:nvSpPr>
        <p:spPr>
          <a:xfrm>
            <a:off x="9429750" y="4254550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</a:t>
            </a:r>
            <a:endParaRPr lang="en-US" sz="2400" dirty="0"/>
          </a:p>
        </p:txBody>
      </p:sp>
      <p:sp>
        <p:nvSpPr>
          <p:cNvPr id="20" name="Text 16"/>
          <p:cNvSpPr/>
          <p:nvPr/>
        </p:nvSpPr>
        <p:spPr>
          <a:xfrm>
            <a:off x="10763250" y="4178350"/>
            <a:ext cx="5984558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75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논문 · 책 · 강의안</a:t>
            </a:r>
            <a:endParaRPr lang="en-US" sz="2175" dirty="0"/>
          </a:p>
        </p:txBody>
      </p:sp>
      <p:sp>
        <p:nvSpPr>
          <p:cNvPr id="21" name="Text 17"/>
          <p:cNvSpPr/>
          <p:nvPr/>
        </p:nvSpPr>
        <p:spPr>
          <a:xfrm>
            <a:off x="10763250" y="4645075"/>
            <a:ext cx="5984558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650" dirty="0">
                <a:solidFill>
                  <a:srgbClr val="5A4A3A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PDF, 텍스트 파일</a:t>
            </a:r>
            <a:endParaRPr lang="en-US" sz="1650" dirty="0"/>
          </a:p>
        </p:txBody>
      </p:sp>
      <p:sp>
        <p:nvSpPr>
          <p:cNvPr id="22" name="Shape 18"/>
          <p:cNvSpPr/>
          <p:nvPr/>
        </p:nvSpPr>
        <p:spPr>
          <a:xfrm>
            <a:off x="9429750" y="6267152"/>
            <a:ext cx="7143750" cy="9525"/>
          </a:xfrm>
          <a:prstGeom prst="rect">
            <a:avLst/>
          </a:prstGeom>
          <a:solidFill>
            <a:srgbClr val="2F4A2C">
              <a:alpha val="18000"/>
            </a:srgbClr>
          </a:solidFill>
          <a:ln/>
        </p:spPr>
      </p:sp>
      <p:sp>
        <p:nvSpPr>
          <p:cNvPr id="23" name="Text 19"/>
          <p:cNvSpPr/>
          <p:nvPr/>
        </p:nvSpPr>
        <p:spPr>
          <a:xfrm>
            <a:off x="9429750" y="5609927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</a:t>
            </a:r>
            <a:endParaRPr lang="en-US" sz="2400" dirty="0"/>
          </a:p>
        </p:txBody>
      </p:sp>
      <p:sp>
        <p:nvSpPr>
          <p:cNvPr id="24" name="Text 20"/>
          <p:cNvSpPr/>
          <p:nvPr/>
        </p:nvSpPr>
        <p:spPr>
          <a:xfrm>
            <a:off x="10763250" y="5533727"/>
            <a:ext cx="5984558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75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유튜브 링크 · 웹페이지</a:t>
            </a:r>
            <a:endParaRPr lang="en-US" sz="2175" dirty="0"/>
          </a:p>
        </p:txBody>
      </p:sp>
      <p:sp>
        <p:nvSpPr>
          <p:cNvPr id="25" name="Text 21"/>
          <p:cNvSpPr/>
          <p:nvPr/>
        </p:nvSpPr>
        <p:spPr>
          <a:xfrm>
            <a:off x="9429750" y="6619577"/>
            <a:ext cx="1028700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00" kern="0" spc="360" dirty="0">
                <a:solidFill>
                  <a:srgbClr val="B08A3E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III</a:t>
            </a:r>
            <a:endParaRPr lang="en-US" sz="2400" dirty="0"/>
          </a:p>
        </p:txBody>
      </p:sp>
      <p:sp>
        <p:nvSpPr>
          <p:cNvPr id="26" name="Text 22"/>
          <p:cNvSpPr/>
          <p:nvPr/>
        </p:nvSpPr>
        <p:spPr>
          <a:xfrm>
            <a:off x="10763250" y="6543377"/>
            <a:ext cx="5984558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75" b="1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직접 쓴 메모 · 회기 기록</a:t>
            </a:r>
            <a:endParaRPr lang="en-US" sz="2175" dirty="0"/>
          </a:p>
        </p:txBody>
      </p:sp>
      <p:sp>
        <p:nvSpPr>
          <p:cNvPr id="27" name="Shape 23"/>
          <p:cNvSpPr/>
          <p:nvPr/>
        </p:nvSpPr>
        <p:spPr>
          <a:xfrm>
            <a:off x="1714500" y="7973467"/>
            <a:ext cx="14859000" cy="980033"/>
          </a:xfrm>
          <a:prstGeom prst="rect">
            <a:avLst/>
          </a:prstGeom>
          <a:solidFill>
            <a:srgbClr val="B08A3E">
              <a:alpha val="7000"/>
            </a:srgbClr>
          </a:solidFill>
          <a:ln/>
        </p:spPr>
      </p:sp>
      <p:sp>
        <p:nvSpPr>
          <p:cNvPr id="28" name="Shape 24"/>
          <p:cNvSpPr/>
          <p:nvPr/>
        </p:nvSpPr>
        <p:spPr>
          <a:xfrm>
            <a:off x="1714500" y="7973467"/>
            <a:ext cx="19050" cy="980033"/>
          </a:xfrm>
          <a:prstGeom prst="rect">
            <a:avLst/>
          </a:prstGeom>
          <a:solidFill>
            <a:srgbClr val="B08A3E"/>
          </a:solidFill>
          <a:ln/>
        </p:spPr>
      </p:sp>
      <p:sp>
        <p:nvSpPr>
          <p:cNvPr id="29" name="Text 25"/>
          <p:cNvSpPr/>
          <p:nvPr/>
        </p:nvSpPr>
        <p:spPr>
          <a:xfrm>
            <a:off x="2152650" y="8259217"/>
            <a:ext cx="14447520" cy="4466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65000"/>
              </a:lnSpc>
              <a:buNone/>
            </a:pP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"내 자료를 아는 AI — 그것이 </a:t>
            </a:r>
            <a:r>
              <a:rPr lang="en-US" sz="1950" b="1" dirty="0">
                <a:solidFill>
                  <a:srgbClr val="2F4A2C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NotebookLM</a:t>
            </a:r>
            <a:r>
              <a:rPr lang="en-US" sz="1950" dirty="0">
                <a:solidFill>
                  <a:srgbClr val="3D2E20"/>
                </a:solidFill>
                <a:latin typeface="Noto Serif KR" pitchFamily="34" charset="0"/>
                <a:ea typeface="Noto Serif KR" pitchFamily="34" charset="-122"/>
                <a:cs typeface="Noto Serif KR" pitchFamily="34" charset="-120"/>
              </a:rPr>
              <a:t>입니다."</a:t>
            </a:r>
            <a:endParaRPr lang="en-US" sz="1950" dirty="0"/>
          </a:p>
        </p:txBody>
      </p:sp>
      <p:sp>
        <p:nvSpPr>
          <p:cNvPr id="30" name="Text 26"/>
          <p:cNvSpPr/>
          <p:nvPr/>
        </p:nvSpPr>
        <p:spPr>
          <a:xfrm>
            <a:off x="1714500" y="9439275"/>
            <a:ext cx="142026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51" dirty="0">
                <a:solidFill>
                  <a:srgbClr val="8A7D6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호그와트 AI 실험실</a:t>
            </a:r>
            <a:endParaRPr lang="en-US" sz="1275" dirty="0"/>
          </a:p>
        </p:txBody>
      </p:sp>
      <p:sp>
        <p:nvSpPr>
          <p:cNvPr id="31" name="Text 27"/>
          <p:cNvSpPr/>
          <p:nvPr/>
        </p:nvSpPr>
        <p:spPr>
          <a:xfrm>
            <a:off x="16330613" y="9448800"/>
            <a:ext cx="319088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275" kern="0" spc="319" dirty="0">
                <a:solidFill>
                  <a:srgbClr val="8B6914"/>
                </a:solidFill>
                <a:latin typeface="Cinzel" pitchFamily="34" charset="0"/>
                <a:ea typeface="Cinzel" pitchFamily="34" charset="-122"/>
                <a:cs typeface="Cinzel" pitchFamily="34" charset="-120"/>
              </a:rPr>
              <a:t>IX</a:t>
            </a:r>
            <a:endParaRPr lang="en-US" sz="12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950</Words>
  <Application>Microsoft Office PowerPoint</Application>
  <PresentationFormat>사용자 지정</PresentationFormat>
  <Paragraphs>261</Paragraphs>
  <Slides>14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2" baseType="lpstr">
      <vt:lpstr>Cinzel</vt:lpstr>
      <vt:lpstr>Cormorant Garamond</vt:lpstr>
      <vt:lpstr>Noto Sans KR</vt:lpstr>
      <vt:lpstr>Noto Serif KR</vt:lpstr>
      <vt:lpstr>맑은 고딕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com</cp:lastModifiedBy>
  <cp:revision>2</cp:revision>
  <dcterms:created xsi:type="dcterms:W3CDTF">2026-06-10T00:44:33Z</dcterms:created>
  <dcterms:modified xsi:type="dcterms:W3CDTF">2026-06-10T06:57:13Z</dcterms:modified>
</cp:coreProperties>
</file>